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79" r:id="rId4"/>
    <p:sldId id="266" r:id="rId5"/>
    <p:sldId id="267" r:id="rId6"/>
    <p:sldId id="268" r:id="rId7"/>
    <p:sldId id="269" r:id="rId8"/>
    <p:sldId id="270" r:id="rId9"/>
    <p:sldId id="271" r:id="rId10"/>
    <p:sldId id="272" r:id="rId11"/>
    <p:sldId id="273" r:id="rId12"/>
    <p:sldId id="274" r:id="rId13"/>
    <p:sldId id="275" r:id="rId14"/>
    <p:sldId id="278" r:id="rId15"/>
    <p:sldId id="289" r:id="rId16"/>
    <p:sldId id="276" r:id="rId17"/>
    <p:sldId id="277" r:id="rId18"/>
    <p:sldId id="288" r:id="rId19"/>
    <p:sldId id="280" r:id="rId20"/>
    <p:sldId id="281" r:id="rId21"/>
    <p:sldId id="282" r:id="rId22"/>
    <p:sldId id="283" r:id="rId23"/>
    <p:sldId id="284" r:id="rId24"/>
    <p:sldId id="285" r:id="rId25"/>
    <p:sldId id="286"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2333" autoAdjust="0"/>
  </p:normalViewPr>
  <p:slideViewPr>
    <p:cSldViewPr snapToGrid="0">
      <p:cViewPr varScale="1">
        <p:scale>
          <a:sx n="116" d="100"/>
          <a:sy n="116" d="100"/>
        </p:scale>
        <p:origin x="390" y="1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5E2402-EDC7-4E4E-A9CF-98256F1B4347}"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198B6-5794-4DC6-983D-E074A9025566}" type="slidenum">
              <a:rPr lang="en-US" smtClean="0"/>
              <a:t>‹#›</a:t>
            </a:fld>
            <a:endParaRPr lang="en-US"/>
          </a:p>
        </p:txBody>
      </p:sp>
    </p:spTree>
    <p:extLst>
      <p:ext uri="{BB962C8B-B14F-4D97-AF65-F5344CB8AC3E}">
        <p14:creationId xmlns:p14="http://schemas.microsoft.com/office/powerpoint/2010/main" val="3095357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5E2402-EDC7-4E4E-A9CF-98256F1B4347}"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198B6-5794-4DC6-983D-E074A9025566}" type="slidenum">
              <a:rPr lang="en-US" smtClean="0"/>
              <a:t>‹#›</a:t>
            </a:fld>
            <a:endParaRPr lang="en-US"/>
          </a:p>
        </p:txBody>
      </p:sp>
    </p:spTree>
    <p:extLst>
      <p:ext uri="{BB962C8B-B14F-4D97-AF65-F5344CB8AC3E}">
        <p14:creationId xmlns:p14="http://schemas.microsoft.com/office/powerpoint/2010/main" val="4256899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5E2402-EDC7-4E4E-A9CF-98256F1B4347}"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198B6-5794-4DC6-983D-E074A9025566}" type="slidenum">
              <a:rPr lang="en-US" smtClean="0"/>
              <a:t>‹#›</a:t>
            </a:fld>
            <a:endParaRPr lang="en-US"/>
          </a:p>
        </p:txBody>
      </p:sp>
    </p:spTree>
    <p:extLst>
      <p:ext uri="{BB962C8B-B14F-4D97-AF65-F5344CB8AC3E}">
        <p14:creationId xmlns:p14="http://schemas.microsoft.com/office/powerpoint/2010/main" val="4227376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5E2402-EDC7-4E4E-A9CF-98256F1B4347}"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198B6-5794-4DC6-983D-E074A9025566}" type="slidenum">
              <a:rPr lang="en-US" smtClean="0"/>
              <a:t>‹#›</a:t>
            </a:fld>
            <a:endParaRPr lang="en-US"/>
          </a:p>
        </p:txBody>
      </p:sp>
    </p:spTree>
    <p:extLst>
      <p:ext uri="{BB962C8B-B14F-4D97-AF65-F5344CB8AC3E}">
        <p14:creationId xmlns:p14="http://schemas.microsoft.com/office/powerpoint/2010/main" val="394537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5E2402-EDC7-4E4E-A9CF-98256F1B4347}"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198B6-5794-4DC6-983D-E074A9025566}" type="slidenum">
              <a:rPr lang="en-US" smtClean="0"/>
              <a:t>‹#›</a:t>
            </a:fld>
            <a:endParaRPr lang="en-US"/>
          </a:p>
        </p:txBody>
      </p:sp>
    </p:spTree>
    <p:extLst>
      <p:ext uri="{BB962C8B-B14F-4D97-AF65-F5344CB8AC3E}">
        <p14:creationId xmlns:p14="http://schemas.microsoft.com/office/powerpoint/2010/main" val="3340463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5E2402-EDC7-4E4E-A9CF-98256F1B4347}"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198B6-5794-4DC6-983D-E074A9025566}" type="slidenum">
              <a:rPr lang="en-US" smtClean="0"/>
              <a:t>‹#›</a:t>
            </a:fld>
            <a:endParaRPr lang="en-US"/>
          </a:p>
        </p:txBody>
      </p:sp>
    </p:spTree>
    <p:extLst>
      <p:ext uri="{BB962C8B-B14F-4D97-AF65-F5344CB8AC3E}">
        <p14:creationId xmlns:p14="http://schemas.microsoft.com/office/powerpoint/2010/main" val="77221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5E2402-EDC7-4E4E-A9CF-98256F1B4347}" type="datetimeFigureOut">
              <a:rPr lang="en-US" smtClean="0"/>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D198B6-5794-4DC6-983D-E074A9025566}" type="slidenum">
              <a:rPr lang="en-US" smtClean="0"/>
              <a:t>‹#›</a:t>
            </a:fld>
            <a:endParaRPr lang="en-US"/>
          </a:p>
        </p:txBody>
      </p:sp>
    </p:spTree>
    <p:extLst>
      <p:ext uri="{BB962C8B-B14F-4D97-AF65-F5344CB8AC3E}">
        <p14:creationId xmlns:p14="http://schemas.microsoft.com/office/powerpoint/2010/main" val="316074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5E2402-EDC7-4E4E-A9CF-98256F1B4347}" type="datetimeFigureOut">
              <a:rPr lang="en-US" smtClean="0"/>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D198B6-5794-4DC6-983D-E074A9025566}" type="slidenum">
              <a:rPr lang="en-US" smtClean="0"/>
              <a:t>‹#›</a:t>
            </a:fld>
            <a:endParaRPr lang="en-US"/>
          </a:p>
        </p:txBody>
      </p:sp>
    </p:spTree>
    <p:extLst>
      <p:ext uri="{BB962C8B-B14F-4D97-AF65-F5344CB8AC3E}">
        <p14:creationId xmlns:p14="http://schemas.microsoft.com/office/powerpoint/2010/main" val="1974577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5E2402-EDC7-4E4E-A9CF-98256F1B4347}" type="datetimeFigureOut">
              <a:rPr lang="en-US" smtClean="0"/>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D198B6-5794-4DC6-983D-E074A9025566}" type="slidenum">
              <a:rPr lang="en-US" smtClean="0"/>
              <a:t>‹#›</a:t>
            </a:fld>
            <a:endParaRPr lang="en-US"/>
          </a:p>
        </p:txBody>
      </p:sp>
    </p:spTree>
    <p:extLst>
      <p:ext uri="{BB962C8B-B14F-4D97-AF65-F5344CB8AC3E}">
        <p14:creationId xmlns:p14="http://schemas.microsoft.com/office/powerpoint/2010/main" val="357023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E2402-EDC7-4E4E-A9CF-98256F1B4347}"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198B6-5794-4DC6-983D-E074A9025566}" type="slidenum">
              <a:rPr lang="en-US" smtClean="0"/>
              <a:t>‹#›</a:t>
            </a:fld>
            <a:endParaRPr lang="en-US"/>
          </a:p>
        </p:txBody>
      </p:sp>
    </p:spTree>
    <p:extLst>
      <p:ext uri="{BB962C8B-B14F-4D97-AF65-F5344CB8AC3E}">
        <p14:creationId xmlns:p14="http://schemas.microsoft.com/office/powerpoint/2010/main" val="1592066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E2402-EDC7-4E4E-A9CF-98256F1B4347}"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198B6-5794-4DC6-983D-E074A9025566}" type="slidenum">
              <a:rPr lang="en-US" smtClean="0"/>
              <a:t>‹#›</a:t>
            </a:fld>
            <a:endParaRPr lang="en-US"/>
          </a:p>
        </p:txBody>
      </p:sp>
    </p:spTree>
    <p:extLst>
      <p:ext uri="{BB962C8B-B14F-4D97-AF65-F5344CB8AC3E}">
        <p14:creationId xmlns:p14="http://schemas.microsoft.com/office/powerpoint/2010/main" val="2912835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5E2402-EDC7-4E4E-A9CF-98256F1B4347}" type="datetimeFigureOut">
              <a:rPr lang="en-US" smtClean="0"/>
              <a:t>7/17/2023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D198B6-5794-4DC6-983D-E074A9025566}" type="slidenum">
              <a:rPr lang="en-US" smtClean="0"/>
              <a:t>‹#›</a:t>
            </a:fld>
            <a:endParaRPr lang="en-US"/>
          </a:p>
        </p:txBody>
      </p:sp>
    </p:spTree>
    <p:extLst>
      <p:ext uri="{BB962C8B-B14F-4D97-AF65-F5344CB8AC3E}">
        <p14:creationId xmlns:p14="http://schemas.microsoft.com/office/powerpoint/2010/main" val="1991855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627164" y="3975652"/>
            <a:ext cx="3260035" cy="735500"/>
          </a:xfrm>
        </p:spPr>
        <p:style>
          <a:lnRef idx="1">
            <a:schemeClr val="accent1"/>
          </a:lnRef>
          <a:fillRef idx="2">
            <a:schemeClr val="accent1"/>
          </a:fillRef>
          <a:effectRef idx="1">
            <a:schemeClr val="accent1"/>
          </a:effectRef>
          <a:fontRef idx="minor">
            <a:schemeClr val="dk1"/>
          </a:fontRef>
        </p:style>
        <p:txBody>
          <a:bodyPr>
            <a:normAutofit/>
          </a:bodyPr>
          <a:lstStyle/>
          <a:p>
            <a:r>
              <a:rPr lang="en-US" sz="4000" dirty="0" smtClean="0"/>
              <a:t>18/07/2023</a:t>
            </a:r>
            <a:endParaRPr lang="en-US" sz="4000" dirty="0"/>
          </a:p>
        </p:txBody>
      </p:sp>
      <p:sp>
        <p:nvSpPr>
          <p:cNvPr id="4" name="Title 1"/>
          <p:cNvSpPr txBox="1">
            <a:spLocks/>
          </p:cNvSpPr>
          <p:nvPr/>
        </p:nvSpPr>
        <p:spPr>
          <a:xfrm>
            <a:off x="5526157" y="4890053"/>
            <a:ext cx="6400800" cy="1444487"/>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latin typeface="Arial" panose="020B0604020202020204" pitchFamily="34" charset="0"/>
                <a:cs typeface="Arial" panose="020B0604020202020204" pitchFamily="34" charset="0"/>
              </a:rPr>
              <a:t>Dr. </a:t>
            </a:r>
            <a:r>
              <a:rPr lang="en-US" sz="2800" dirty="0" err="1">
                <a:latin typeface="Arial" panose="020B0604020202020204" pitchFamily="34" charset="0"/>
                <a:cs typeface="Arial" panose="020B0604020202020204" pitchFamily="34" charset="0"/>
              </a:rPr>
              <a:t>Muhammed</a:t>
            </a:r>
            <a:r>
              <a:rPr lang="en-US" sz="2800" dirty="0">
                <a:latin typeface="Arial" panose="020B0604020202020204" pitchFamily="34" charset="0"/>
                <a:cs typeface="Arial" panose="020B0604020202020204" pitchFamily="34" charset="0"/>
              </a:rPr>
              <a:t> Shah </a:t>
            </a:r>
            <a:r>
              <a:rPr lang="en-US" sz="2800" dirty="0" err="1">
                <a:latin typeface="Arial" panose="020B0604020202020204" pitchFamily="34" charset="0"/>
                <a:cs typeface="Arial" panose="020B0604020202020204" pitchFamily="34" charset="0"/>
              </a:rPr>
              <a:t>Miran</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Professor, Department of Chemistry</a:t>
            </a:r>
          </a:p>
          <a:p>
            <a:r>
              <a:rPr lang="en-US" sz="2800" dirty="0">
                <a:latin typeface="Arial" panose="020B0604020202020204" pitchFamily="34" charset="0"/>
                <a:cs typeface="Arial" panose="020B0604020202020204" pitchFamily="34" charset="0"/>
              </a:rPr>
              <a:t>University of Dhaka, Dhaka 1000</a:t>
            </a:r>
          </a:p>
        </p:txBody>
      </p:sp>
      <p:sp>
        <p:nvSpPr>
          <p:cNvPr id="5" name="Rectangle 4"/>
          <p:cNvSpPr/>
          <p:nvPr/>
        </p:nvSpPr>
        <p:spPr>
          <a:xfrm>
            <a:off x="450574" y="2314893"/>
            <a:ext cx="11449878" cy="76944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4400" dirty="0"/>
              <a:t>Atomic structure-1</a:t>
            </a:r>
          </a:p>
        </p:txBody>
      </p:sp>
    </p:spTree>
    <p:extLst>
      <p:ext uri="{BB962C8B-B14F-4D97-AF65-F5344CB8AC3E}">
        <p14:creationId xmlns:p14="http://schemas.microsoft.com/office/powerpoint/2010/main" val="934714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B18E3DB-8D63-B1F7-482C-F5B3D0B4F7B9}"/>
              </a:ext>
            </a:extLst>
          </p:cNvPr>
          <p:cNvPicPr>
            <a:picLocks noChangeAspect="1"/>
          </p:cNvPicPr>
          <p:nvPr/>
        </p:nvPicPr>
        <p:blipFill>
          <a:blip r:embed="rId2"/>
          <a:stretch>
            <a:fillRect/>
          </a:stretch>
        </p:blipFill>
        <p:spPr>
          <a:xfrm>
            <a:off x="818413" y="375349"/>
            <a:ext cx="10655547" cy="6000958"/>
          </a:xfrm>
          <a:prstGeom prst="rect">
            <a:avLst/>
          </a:prstGeom>
        </p:spPr>
      </p:pic>
    </p:spTree>
    <p:extLst>
      <p:ext uri="{BB962C8B-B14F-4D97-AF65-F5344CB8AC3E}">
        <p14:creationId xmlns:p14="http://schemas.microsoft.com/office/powerpoint/2010/main" val="18090770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50D15BE-9D43-2009-9CF1-94FA3F65C29C}"/>
              </a:ext>
            </a:extLst>
          </p:cNvPr>
          <p:cNvPicPr>
            <a:picLocks noChangeAspect="1"/>
          </p:cNvPicPr>
          <p:nvPr/>
        </p:nvPicPr>
        <p:blipFill>
          <a:blip r:embed="rId2"/>
          <a:stretch>
            <a:fillRect/>
          </a:stretch>
        </p:blipFill>
        <p:spPr>
          <a:xfrm>
            <a:off x="393323" y="565836"/>
            <a:ext cx="11405354" cy="4775003"/>
          </a:xfrm>
          <a:prstGeom prst="rect">
            <a:avLst/>
          </a:prstGeom>
        </p:spPr>
      </p:pic>
    </p:spTree>
    <p:extLst>
      <p:ext uri="{BB962C8B-B14F-4D97-AF65-F5344CB8AC3E}">
        <p14:creationId xmlns:p14="http://schemas.microsoft.com/office/powerpoint/2010/main" val="12754667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2FEEF7D-CC11-AE1E-BF67-E1093E050AB2}"/>
              </a:ext>
            </a:extLst>
          </p:cNvPr>
          <p:cNvPicPr>
            <a:picLocks noChangeAspect="1"/>
          </p:cNvPicPr>
          <p:nvPr/>
        </p:nvPicPr>
        <p:blipFill>
          <a:blip r:embed="rId2"/>
          <a:stretch>
            <a:fillRect/>
          </a:stretch>
        </p:blipFill>
        <p:spPr>
          <a:xfrm>
            <a:off x="570729" y="232916"/>
            <a:ext cx="11050542" cy="6392167"/>
          </a:xfrm>
          <a:prstGeom prst="rect">
            <a:avLst/>
          </a:prstGeom>
        </p:spPr>
      </p:pic>
    </p:spTree>
    <p:extLst>
      <p:ext uri="{BB962C8B-B14F-4D97-AF65-F5344CB8AC3E}">
        <p14:creationId xmlns:p14="http://schemas.microsoft.com/office/powerpoint/2010/main" val="22669484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61BD7F7-2799-2503-F3C9-3D70A91FCF41}"/>
              </a:ext>
            </a:extLst>
          </p:cNvPr>
          <p:cNvSpPr txBox="1"/>
          <p:nvPr/>
        </p:nvSpPr>
        <p:spPr>
          <a:xfrm>
            <a:off x="432707" y="1948561"/>
            <a:ext cx="10989129" cy="4031873"/>
          </a:xfrm>
          <a:prstGeom prst="rect">
            <a:avLst/>
          </a:prstGeom>
          <a:noFill/>
        </p:spPr>
        <p:txBody>
          <a:bodyPr wrap="square">
            <a:spAutoFit/>
          </a:bodyPr>
          <a:lstStyle/>
          <a:p>
            <a:pPr algn="just"/>
            <a:r>
              <a:rPr lang="en-US" altLang="ja-JP" sz="3200" dirty="0"/>
              <a:t>The assumption that electrons were orbiting around the nucleus was unfortunate. According to the classical electromagnetic theory if a charged particle accelerates around an oppositely charged particle, the former will radiate energy. If an electron radiates energy, its speed will decrease and it will go into spiral motion, finally falling into the nucleus. This does not happen actually as then the atom would be unstable which it is not. This was the chief weakness of Rutherford’s Atomic Model</a:t>
            </a:r>
            <a:endParaRPr lang="ja-JP" altLang="en-US" sz="3200" dirty="0"/>
          </a:p>
        </p:txBody>
      </p:sp>
      <p:sp>
        <p:nvSpPr>
          <p:cNvPr id="6" name="TextBox 5">
            <a:extLst>
              <a:ext uri="{FF2B5EF4-FFF2-40B4-BE49-F238E27FC236}">
                <a16:creationId xmlns="" xmlns:a16="http://schemas.microsoft.com/office/drawing/2014/main" id="{6DFFA9E1-D612-C564-CFCB-4229D1AF8B19}"/>
              </a:ext>
            </a:extLst>
          </p:cNvPr>
          <p:cNvSpPr txBox="1"/>
          <p:nvPr/>
        </p:nvSpPr>
        <p:spPr>
          <a:xfrm>
            <a:off x="1635578" y="701064"/>
            <a:ext cx="8204426" cy="707886"/>
          </a:xfrm>
          <a:prstGeom prst="rect">
            <a:avLst/>
          </a:prstGeom>
          <a:noFill/>
        </p:spPr>
        <p:txBody>
          <a:bodyPr wrap="square">
            <a:spAutoFit/>
          </a:bodyPr>
          <a:lstStyle/>
          <a:p>
            <a:r>
              <a:rPr lang="en-US" altLang="ja-JP" sz="4000" dirty="0">
                <a:solidFill>
                  <a:srgbClr val="FF0000"/>
                </a:solidFill>
              </a:rPr>
              <a:t>Weakness of Rutherford Atomic Model</a:t>
            </a:r>
            <a:endParaRPr lang="ja-JP" altLang="en-US" sz="4000" dirty="0">
              <a:solidFill>
                <a:srgbClr val="FF0000"/>
              </a:solidFill>
            </a:endParaRPr>
          </a:p>
        </p:txBody>
      </p:sp>
    </p:spTree>
    <p:extLst>
      <p:ext uri="{BB962C8B-B14F-4D97-AF65-F5344CB8AC3E}">
        <p14:creationId xmlns:p14="http://schemas.microsoft.com/office/powerpoint/2010/main" val="943522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F40800C-83EA-72EB-B7F5-A4011322378B}"/>
              </a:ext>
            </a:extLst>
          </p:cNvPr>
          <p:cNvPicPr>
            <a:picLocks noChangeAspect="1"/>
          </p:cNvPicPr>
          <p:nvPr/>
        </p:nvPicPr>
        <p:blipFill>
          <a:blip r:embed="rId2"/>
          <a:stretch>
            <a:fillRect/>
          </a:stretch>
        </p:blipFill>
        <p:spPr>
          <a:xfrm>
            <a:off x="942256" y="132890"/>
            <a:ext cx="10307488" cy="6592220"/>
          </a:xfrm>
          <a:prstGeom prst="rect">
            <a:avLst/>
          </a:prstGeom>
        </p:spPr>
      </p:pic>
    </p:spTree>
    <p:extLst>
      <p:ext uri="{BB962C8B-B14F-4D97-AF65-F5344CB8AC3E}">
        <p14:creationId xmlns:p14="http://schemas.microsoft.com/office/powerpoint/2010/main" val="1496321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2435" y="247724"/>
            <a:ext cx="11122490" cy="5428146"/>
          </a:xfrm>
          <a:prstGeom prst="rect">
            <a:avLst/>
          </a:prstGeom>
        </p:spPr>
      </p:pic>
    </p:spTree>
    <p:extLst>
      <p:ext uri="{BB962C8B-B14F-4D97-AF65-F5344CB8AC3E}">
        <p14:creationId xmlns:p14="http://schemas.microsoft.com/office/powerpoint/2010/main" val="1872083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341BBB0-27A8-B878-6614-497A01A4C7D5}"/>
              </a:ext>
            </a:extLst>
          </p:cNvPr>
          <p:cNvPicPr>
            <a:picLocks noChangeAspect="1"/>
          </p:cNvPicPr>
          <p:nvPr/>
        </p:nvPicPr>
        <p:blipFill>
          <a:blip r:embed="rId2"/>
          <a:stretch>
            <a:fillRect/>
          </a:stretch>
        </p:blipFill>
        <p:spPr>
          <a:xfrm>
            <a:off x="103962" y="500562"/>
            <a:ext cx="11641175" cy="2591162"/>
          </a:xfrm>
          <a:prstGeom prst="rect">
            <a:avLst/>
          </a:prstGeom>
        </p:spPr>
      </p:pic>
      <p:pic>
        <p:nvPicPr>
          <p:cNvPr id="7" name="Picture 6">
            <a:extLst>
              <a:ext uri="{FF2B5EF4-FFF2-40B4-BE49-F238E27FC236}">
                <a16:creationId xmlns="" xmlns:a16="http://schemas.microsoft.com/office/drawing/2014/main" id="{DC72DEDB-B142-C31E-8D14-809BE77E0639}"/>
              </a:ext>
            </a:extLst>
          </p:cNvPr>
          <p:cNvPicPr>
            <a:picLocks noChangeAspect="1"/>
          </p:cNvPicPr>
          <p:nvPr/>
        </p:nvPicPr>
        <p:blipFill>
          <a:blip r:embed="rId3"/>
          <a:stretch>
            <a:fillRect/>
          </a:stretch>
        </p:blipFill>
        <p:spPr>
          <a:xfrm>
            <a:off x="165868" y="3349922"/>
            <a:ext cx="11745964" cy="2248214"/>
          </a:xfrm>
          <a:prstGeom prst="rect">
            <a:avLst/>
          </a:prstGeom>
        </p:spPr>
      </p:pic>
    </p:spTree>
    <p:extLst>
      <p:ext uri="{BB962C8B-B14F-4D97-AF65-F5344CB8AC3E}">
        <p14:creationId xmlns:p14="http://schemas.microsoft.com/office/powerpoint/2010/main" val="1994624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9BA8754-E787-51D2-B891-8242EA4D7ACC}"/>
              </a:ext>
            </a:extLst>
          </p:cNvPr>
          <p:cNvPicPr>
            <a:picLocks noChangeAspect="1"/>
          </p:cNvPicPr>
          <p:nvPr/>
        </p:nvPicPr>
        <p:blipFill>
          <a:blip r:embed="rId2"/>
          <a:stretch>
            <a:fillRect/>
          </a:stretch>
        </p:blipFill>
        <p:spPr>
          <a:xfrm>
            <a:off x="355947" y="0"/>
            <a:ext cx="11480105" cy="6858000"/>
          </a:xfrm>
          <a:prstGeom prst="rect">
            <a:avLst/>
          </a:prstGeom>
        </p:spPr>
      </p:pic>
    </p:spTree>
    <p:extLst>
      <p:ext uri="{BB962C8B-B14F-4D97-AF65-F5344CB8AC3E}">
        <p14:creationId xmlns:p14="http://schemas.microsoft.com/office/powerpoint/2010/main" val="3601625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0789" y="388891"/>
            <a:ext cx="10676238" cy="979755"/>
          </a:xfrm>
          <a:prstGeom prst="rect">
            <a:avLst/>
          </a:prstGeom>
        </p:spPr>
        <p:txBody>
          <a:bodyPr wrap="square">
            <a:spAutoFit/>
          </a:bodyPr>
          <a:lstStyle/>
          <a:p>
            <a:pPr marL="342900" marR="0" lvl="0" indent="-342900" algn="just">
              <a:lnSpc>
                <a:spcPct val="150000"/>
              </a:lnSpc>
              <a:spcBef>
                <a:spcPts val="0"/>
              </a:spcBef>
              <a:spcAft>
                <a:spcPts val="800"/>
              </a:spcAft>
              <a:buFont typeface="+mj-lt"/>
              <a:buAutoNum type="arabicPeriod"/>
            </a:pPr>
            <a:r>
              <a:rPr lang="en-US" dirty="0">
                <a:latin typeface="Times New Roman" panose="02020603050405020304" pitchFamily="18" charset="0"/>
                <a:ea typeface="Times New Roman" panose="02020603050405020304" pitchFamily="18" charset="0"/>
                <a:cs typeface="Vrinda"/>
              </a:rPr>
              <a:t>Write Rutherford’s experiment of scattering of α-particles and give the drawbacks of atomic model</a:t>
            </a:r>
            <a:r>
              <a:rPr lang="en-US" dirty="0" smtClean="0">
                <a:latin typeface="Times New Roman" panose="02020603050405020304" pitchFamily="18" charset="0"/>
                <a:ea typeface="Times New Roman" panose="02020603050405020304" pitchFamily="18" charset="0"/>
                <a:cs typeface="Vrinda"/>
              </a:rPr>
              <a:t>.</a:t>
            </a:r>
          </a:p>
          <a:p>
            <a:pPr marL="342900" marR="0" lvl="0" indent="-342900" algn="just">
              <a:lnSpc>
                <a:spcPct val="150000"/>
              </a:lnSpc>
              <a:spcBef>
                <a:spcPts val="0"/>
              </a:spcBef>
              <a:spcAft>
                <a:spcPts val="800"/>
              </a:spcAft>
              <a:buFont typeface="+mj-lt"/>
              <a:buAutoNum type="arabicPeriod"/>
            </a:pPr>
            <a:r>
              <a:rPr lang="en-US" sz="1600" dirty="0" smtClean="0">
                <a:effectLst/>
                <a:latin typeface="Times New Roman" panose="02020603050405020304" pitchFamily="18" charset="0"/>
                <a:ea typeface="游明朝"/>
                <a:cs typeface="Vrinda"/>
              </a:rPr>
              <a:t>Calculate the number of molecules in 4.4 g of CO</a:t>
            </a:r>
            <a:r>
              <a:rPr lang="en-US" sz="1600" baseline="-25000" dirty="0" smtClean="0">
                <a:effectLst/>
                <a:latin typeface="Times New Roman" panose="02020603050405020304" pitchFamily="18" charset="0"/>
                <a:ea typeface="游明朝"/>
                <a:cs typeface="Vrinda"/>
              </a:rPr>
              <a:t>2</a:t>
            </a:r>
            <a:r>
              <a:rPr lang="en-US" sz="1600" dirty="0" smtClean="0">
                <a:effectLst/>
                <a:latin typeface="Times New Roman" panose="02020603050405020304" pitchFamily="18" charset="0"/>
                <a:ea typeface="游明朝"/>
                <a:cs typeface="Vrinda"/>
              </a:rPr>
              <a:t>.</a:t>
            </a:r>
            <a:endParaRPr lang="en-US" sz="1600" dirty="0">
              <a:effectLst/>
              <a:latin typeface="Calibri" panose="020F0502020204030204" pitchFamily="34" charset="0"/>
              <a:ea typeface="游明朝"/>
              <a:cs typeface="Vrinda"/>
            </a:endParaRPr>
          </a:p>
        </p:txBody>
      </p:sp>
    </p:spTree>
    <p:extLst>
      <p:ext uri="{BB962C8B-B14F-4D97-AF65-F5344CB8AC3E}">
        <p14:creationId xmlns:p14="http://schemas.microsoft.com/office/powerpoint/2010/main" val="13793683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D3EE0-8E98-49F0-7365-CED939DCA493}"/>
              </a:ext>
            </a:extLst>
          </p:cNvPr>
          <p:cNvSpPr>
            <a:spLocks noGrp="1"/>
          </p:cNvSpPr>
          <p:nvPr>
            <p:ph type="title"/>
          </p:nvPr>
        </p:nvSpPr>
        <p:spPr/>
        <p:txBody>
          <a:bodyPr>
            <a:normAutofit fontScale="90000"/>
          </a:bodyPr>
          <a:lstStyle/>
          <a:p>
            <a:r>
              <a:rPr lang="en-US" altLang="ja-JP" b="1" dirty="0">
                <a:effectLst/>
                <a:latin typeface="Times New Roman" panose="02020603050405020304" pitchFamily="18" charset="0"/>
                <a:ea typeface="Yu Mincho" panose="02020400000000000000" pitchFamily="18" charset="-128"/>
              </a:rPr>
              <a:t>History of the development of Chemistry</a:t>
            </a:r>
            <a:r>
              <a:rPr lang="ja-JP" altLang="ja-JP" sz="1800" dirty="0">
                <a:effectLst/>
                <a:latin typeface="Times New Roman" panose="02020603050405020304" pitchFamily="18" charset="0"/>
                <a:ea typeface="Yu Mincho" panose="02020400000000000000" pitchFamily="18" charset="-128"/>
              </a:rPr>
              <a:t/>
            </a:r>
            <a:br>
              <a:rPr lang="ja-JP" altLang="ja-JP" sz="1800" dirty="0">
                <a:effectLst/>
                <a:latin typeface="Times New Roman" panose="02020603050405020304" pitchFamily="18" charset="0"/>
                <a:ea typeface="Yu Mincho" panose="02020400000000000000" pitchFamily="18" charset="-128"/>
              </a:rPr>
            </a:br>
            <a:r>
              <a:rPr lang="ja-JP" altLang="ja-JP" sz="1800" dirty="0">
                <a:effectLst/>
                <a:latin typeface="Times New Roman" panose="02020603050405020304" pitchFamily="18" charset="0"/>
                <a:ea typeface="Times New Roman" panose="02020603050405020304" pitchFamily="18" charset="0"/>
              </a:rPr>
              <a:t/>
            </a:r>
            <a:br>
              <a:rPr lang="ja-JP" altLang="ja-JP" sz="1800" dirty="0">
                <a:effectLst/>
                <a:latin typeface="Times New Roman" panose="02020603050405020304" pitchFamily="18" charset="0"/>
                <a:ea typeface="Times New Roman" panose="02020603050405020304" pitchFamily="18" charset="0"/>
              </a:rPr>
            </a:br>
            <a:endParaRPr kumimoji="1" lang="ja-JP" altLang="en-US" dirty="0"/>
          </a:p>
        </p:txBody>
      </p:sp>
      <p:sp>
        <p:nvSpPr>
          <p:cNvPr id="5" name="Rectangle 2">
            <a:extLst>
              <a:ext uri="{FF2B5EF4-FFF2-40B4-BE49-F238E27FC236}">
                <a16:creationId xmlns="" xmlns:a16="http://schemas.microsoft.com/office/drawing/2014/main" id="{1B8ED6FE-C50F-8B79-F4C7-B38B5533D342}"/>
              </a:ext>
            </a:extLst>
          </p:cNvPr>
          <p:cNvSpPr>
            <a:spLocks noChangeArrowheads="1"/>
          </p:cNvSpPr>
          <p:nvPr/>
        </p:nvSpPr>
        <p:spPr bwMode="auto">
          <a:xfrm>
            <a:off x="362675" y="1280937"/>
            <a:ext cx="11312254" cy="501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a:lnSpc>
                <a:spcPct val="150000"/>
              </a:lnSpc>
              <a:buFontTx/>
              <a:buChar char="•"/>
            </a:pPr>
            <a:r>
              <a:rPr lang="en-US" altLang="ja-JP" sz="2400" dirty="0">
                <a:solidFill>
                  <a:prstClr val="black"/>
                </a:solidFill>
                <a:latin typeface="Times New Roman" panose="02020603050405020304" pitchFamily="18" charset="0"/>
                <a:ea typeface="Yu Mincho" panose="02020400000000000000" pitchFamily="18" charset="-128"/>
                <a:cs typeface="Times New Roman" panose="02020603050405020304" pitchFamily="18" charset="0"/>
              </a:rPr>
              <a:t>In 1803, Dalton proposed his atomic theory and explained the laws of chemical combination with the help of this theory. </a:t>
            </a:r>
            <a:endParaRPr lang="en-US" altLang="ja-JP" sz="2400" dirty="0">
              <a:solidFill>
                <a:prstClr val="black"/>
              </a:solidFill>
              <a:latin typeface="Times New Roman" panose="02020603050405020304" pitchFamily="18" charset="0"/>
              <a:cs typeface="Times New Roman" panose="02020603050405020304" pitchFamily="18" charset="0"/>
            </a:endParaRPr>
          </a:p>
          <a:p>
            <a:pPr>
              <a:lnSpc>
                <a:spcPct val="150000"/>
              </a:lnSpc>
              <a:buFontTx/>
              <a:buChar char="•"/>
            </a:pPr>
            <a:r>
              <a:rPr lang="en-US" altLang="ja-JP" sz="2400" dirty="0">
                <a:solidFill>
                  <a:srgbClr val="0070C0"/>
                </a:solidFill>
                <a:latin typeface="Times New Roman" panose="02020603050405020304" pitchFamily="18" charset="0"/>
                <a:ea typeface="Yu Mincho" panose="02020400000000000000" pitchFamily="18" charset="-128"/>
                <a:cs typeface="Times New Roman" panose="02020603050405020304" pitchFamily="18" charset="0"/>
              </a:rPr>
              <a:t>The law of combining volumes for gaseous reactions was established by Gay-</a:t>
            </a:r>
            <a:r>
              <a:rPr lang="en-US" altLang="ja-JP" sz="2400" dirty="0" err="1">
                <a:solidFill>
                  <a:srgbClr val="0070C0"/>
                </a:solidFill>
                <a:latin typeface="Times New Roman" panose="02020603050405020304" pitchFamily="18" charset="0"/>
                <a:ea typeface="Yu Mincho" panose="02020400000000000000" pitchFamily="18" charset="-128"/>
                <a:cs typeface="Times New Roman" panose="02020603050405020304" pitchFamily="18" charset="0"/>
              </a:rPr>
              <a:t>Lusac</a:t>
            </a:r>
            <a:r>
              <a:rPr lang="en-US" altLang="ja-JP" sz="2400" dirty="0">
                <a:solidFill>
                  <a:srgbClr val="0070C0"/>
                </a:solidFill>
                <a:latin typeface="Times New Roman" panose="02020603050405020304" pitchFamily="18" charset="0"/>
                <a:ea typeface="Yu Mincho" panose="02020400000000000000" pitchFamily="18" charset="-128"/>
                <a:cs typeface="Times New Roman" panose="02020603050405020304" pitchFamily="18" charset="0"/>
              </a:rPr>
              <a:t> in 1808, and to explain this, Avogadro proposed his hypothesis and the concept of molecules in 1811, which subsequently became Avogadro’s law.</a:t>
            </a:r>
            <a:endParaRPr lang="en-US" altLang="ja-JP" sz="2400" dirty="0">
              <a:solidFill>
                <a:srgbClr val="0070C0"/>
              </a:solidFill>
              <a:latin typeface="Times New Roman" panose="02020603050405020304" pitchFamily="18" charset="0"/>
              <a:cs typeface="Times New Roman" panose="02020603050405020304" pitchFamily="18" charset="0"/>
            </a:endParaRPr>
          </a:p>
          <a:p>
            <a:pPr>
              <a:lnSpc>
                <a:spcPct val="150000"/>
              </a:lnSpc>
              <a:buFontTx/>
              <a:buChar char="•"/>
            </a:pPr>
            <a:r>
              <a:rPr lang="en-US" altLang="ja-JP" sz="2400" dirty="0">
                <a:solidFill>
                  <a:prstClr val="black"/>
                </a:solidFill>
                <a:latin typeface="Times New Roman" panose="02020603050405020304" pitchFamily="18" charset="0"/>
                <a:ea typeface="Yu Mincho" panose="02020400000000000000" pitchFamily="18" charset="-128"/>
                <a:cs typeface="Times New Roman" panose="02020603050405020304" pitchFamily="18" charset="0"/>
              </a:rPr>
              <a:t>The systematic study of chemistry progressed faster during the nineteenth century. Relative atomic masses were determined using chemical reactions, new elements were discovered, attempts were made to systematize properties of elements, the periodic table was developed (Mendeleev, 1869).</a:t>
            </a:r>
            <a:endParaRPr lang="en-US" altLang="ja-JP" sz="2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0934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82CF719-A2A1-4F07-93D0-E7CBABC2BBE2}"/>
              </a:ext>
            </a:extLst>
          </p:cNvPr>
          <p:cNvPicPr>
            <a:picLocks noChangeAspect="1"/>
          </p:cNvPicPr>
          <p:nvPr/>
        </p:nvPicPr>
        <p:blipFill>
          <a:blip r:embed="rId2"/>
          <a:stretch>
            <a:fillRect/>
          </a:stretch>
        </p:blipFill>
        <p:spPr>
          <a:xfrm>
            <a:off x="203935" y="432700"/>
            <a:ext cx="11648164" cy="6294664"/>
          </a:xfrm>
          <a:prstGeom prst="rect">
            <a:avLst/>
          </a:prstGeom>
        </p:spPr>
      </p:pic>
      <p:sp>
        <p:nvSpPr>
          <p:cNvPr id="2" name="TextBox 1"/>
          <p:cNvSpPr txBox="1"/>
          <p:nvPr/>
        </p:nvSpPr>
        <p:spPr>
          <a:xfrm>
            <a:off x="1894703" y="1178010"/>
            <a:ext cx="7735330" cy="646331"/>
          </a:xfrm>
          <a:prstGeom prst="rect">
            <a:avLst/>
          </a:prstGeom>
          <a:noFill/>
        </p:spPr>
        <p:txBody>
          <a:bodyPr wrap="square" rtlCol="0">
            <a:spAutoFit/>
          </a:bodyPr>
          <a:lstStyle/>
          <a:p>
            <a:r>
              <a:rPr lang="en-US" sz="3600" dirty="0" smtClean="0">
                <a:solidFill>
                  <a:srgbClr val="FF0000"/>
                </a:solidFill>
              </a:rPr>
              <a:t>Importance of the structure of atom</a:t>
            </a:r>
            <a:endParaRPr lang="en-US" sz="3600" dirty="0">
              <a:solidFill>
                <a:srgbClr val="FF0000"/>
              </a:solidFill>
            </a:endParaRPr>
          </a:p>
        </p:txBody>
      </p:sp>
    </p:spTree>
    <p:extLst>
      <p:ext uri="{BB962C8B-B14F-4D97-AF65-F5344CB8AC3E}">
        <p14:creationId xmlns:p14="http://schemas.microsoft.com/office/powerpoint/2010/main" val="32224753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D3EE0-8E98-49F0-7365-CED939DCA493}"/>
              </a:ext>
            </a:extLst>
          </p:cNvPr>
          <p:cNvSpPr>
            <a:spLocks noGrp="1"/>
          </p:cNvSpPr>
          <p:nvPr>
            <p:ph type="title"/>
          </p:nvPr>
        </p:nvSpPr>
        <p:spPr/>
        <p:txBody>
          <a:bodyPr>
            <a:normAutofit fontScale="90000"/>
          </a:bodyPr>
          <a:lstStyle/>
          <a:p>
            <a:r>
              <a:rPr lang="en-US" altLang="ja-JP" b="1" dirty="0">
                <a:effectLst/>
                <a:latin typeface="Times New Roman" panose="02020603050405020304" pitchFamily="18" charset="0"/>
                <a:ea typeface="Yu Mincho" panose="02020400000000000000" pitchFamily="18" charset="-128"/>
              </a:rPr>
              <a:t>History of the development of Chemistry</a:t>
            </a:r>
            <a:r>
              <a:rPr lang="ja-JP" altLang="ja-JP" sz="1800" dirty="0">
                <a:effectLst/>
                <a:latin typeface="Times New Roman" panose="02020603050405020304" pitchFamily="18" charset="0"/>
                <a:ea typeface="Yu Mincho" panose="02020400000000000000" pitchFamily="18" charset="-128"/>
              </a:rPr>
              <a:t/>
            </a:r>
            <a:br>
              <a:rPr lang="ja-JP" altLang="ja-JP" sz="1800" dirty="0">
                <a:effectLst/>
                <a:latin typeface="Times New Roman" panose="02020603050405020304" pitchFamily="18" charset="0"/>
                <a:ea typeface="Yu Mincho" panose="02020400000000000000" pitchFamily="18" charset="-128"/>
              </a:rPr>
            </a:br>
            <a:r>
              <a:rPr lang="ja-JP" altLang="ja-JP" sz="1800" dirty="0">
                <a:effectLst/>
                <a:latin typeface="Times New Roman" panose="02020603050405020304" pitchFamily="18" charset="0"/>
                <a:ea typeface="Times New Roman" panose="02020603050405020304" pitchFamily="18" charset="0"/>
              </a:rPr>
              <a:t/>
            </a:r>
            <a:br>
              <a:rPr lang="ja-JP" altLang="ja-JP" sz="1800" dirty="0">
                <a:effectLst/>
                <a:latin typeface="Times New Roman" panose="02020603050405020304" pitchFamily="18" charset="0"/>
                <a:ea typeface="Times New Roman" panose="02020603050405020304" pitchFamily="18" charset="0"/>
              </a:rPr>
            </a:br>
            <a:endParaRPr kumimoji="1" lang="ja-JP" altLang="en-US" dirty="0"/>
          </a:p>
        </p:txBody>
      </p:sp>
      <p:sp>
        <p:nvSpPr>
          <p:cNvPr id="5" name="Rectangle 2">
            <a:extLst>
              <a:ext uri="{FF2B5EF4-FFF2-40B4-BE49-F238E27FC236}">
                <a16:creationId xmlns="" xmlns:a16="http://schemas.microsoft.com/office/drawing/2014/main" id="{1B8ED6FE-C50F-8B79-F4C7-B38B5533D342}"/>
              </a:ext>
            </a:extLst>
          </p:cNvPr>
          <p:cNvSpPr>
            <a:spLocks noChangeArrowheads="1"/>
          </p:cNvSpPr>
          <p:nvPr/>
        </p:nvSpPr>
        <p:spPr bwMode="auto">
          <a:xfrm>
            <a:off x="362675" y="1001534"/>
            <a:ext cx="11312254"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342900" indent="-342900" algn="just">
              <a:spcAft>
                <a:spcPts val="600"/>
              </a:spcAft>
              <a:buFont typeface="+mj-lt"/>
              <a:buAutoNum type="arabicPeriod"/>
            </a:pPr>
            <a:r>
              <a:rPr lang="en-US" altLang="ja-JP" sz="2800" dirty="0">
                <a:solidFill>
                  <a:prstClr val="black"/>
                </a:solidFill>
                <a:latin typeface="Times New Roman" panose="02020603050405020304" pitchFamily="18" charset="0"/>
                <a:ea typeface="Yu Mincho" panose="02020400000000000000" pitchFamily="18" charset="-128"/>
              </a:rPr>
              <a:t>A systematic study of energy changes in physical and chemical changes during the nineteenth century led to the establishment of a branch of science known as thermodynamics</a:t>
            </a:r>
            <a:endParaRPr lang="ja-JP" altLang="ja-JP" sz="2800" dirty="0">
              <a:solidFill>
                <a:prstClr val="black"/>
              </a:solidFill>
              <a:latin typeface="Times New Roman" panose="02020603050405020304" pitchFamily="18" charset="0"/>
              <a:ea typeface="Yu Mincho" panose="02020400000000000000" pitchFamily="18" charset="-128"/>
            </a:endParaRPr>
          </a:p>
          <a:p>
            <a:pPr marL="342900" indent="-342900" algn="just">
              <a:spcAft>
                <a:spcPts val="600"/>
              </a:spcAft>
              <a:buFont typeface="+mj-lt"/>
              <a:buAutoNum type="arabicPeriod"/>
            </a:pPr>
            <a:r>
              <a:rPr lang="en-US" altLang="ja-JP" sz="2800" dirty="0">
                <a:solidFill>
                  <a:srgbClr val="0070C0"/>
                </a:solidFill>
                <a:latin typeface="Times New Roman" panose="02020603050405020304" pitchFamily="18" charset="0"/>
                <a:ea typeface="Yu Mincho" panose="02020400000000000000" pitchFamily="18" charset="-128"/>
              </a:rPr>
              <a:t>1860s: James Clark Maxwell: light as waves of vibrating electric and magnetic fields</a:t>
            </a:r>
            <a:endParaRPr lang="ja-JP" altLang="ja-JP" sz="2800" dirty="0">
              <a:solidFill>
                <a:srgbClr val="0070C0"/>
              </a:solidFill>
              <a:latin typeface="Times New Roman" panose="02020603050405020304" pitchFamily="18" charset="0"/>
              <a:ea typeface="Yu Mincho" panose="02020400000000000000" pitchFamily="18" charset="-128"/>
            </a:endParaRPr>
          </a:p>
          <a:p>
            <a:pPr marL="342900" indent="-342900" algn="just">
              <a:spcAft>
                <a:spcPts val="600"/>
              </a:spcAft>
              <a:buFont typeface="+mj-lt"/>
              <a:buAutoNum type="arabicPeriod"/>
            </a:pPr>
            <a:r>
              <a:rPr lang="en-US" altLang="ja-JP" sz="2800" dirty="0">
                <a:solidFill>
                  <a:prstClr val="black"/>
                </a:solidFill>
                <a:latin typeface="Times New Roman" panose="02020603050405020304" pitchFamily="18" charset="0"/>
                <a:ea typeface="Yu Mincho" panose="02020400000000000000" pitchFamily="18" charset="-128"/>
              </a:rPr>
              <a:t>Towards the end of the nineteenth century, a number of discoveries in Physics and Chemistry were made which rocked the foundation of natural science established earlier. Some of them are described below:</a:t>
            </a:r>
            <a:endParaRPr lang="ja-JP" altLang="ja-JP" sz="2800" dirty="0">
              <a:solidFill>
                <a:prstClr val="black"/>
              </a:solidFill>
              <a:latin typeface="Times New Roman" panose="02020603050405020304" pitchFamily="18" charset="0"/>
              <a:ea typeface="Yu Mincho" panose="02020400000000000000" pitchFamily="18" charset="-128"/>
            </a:endParaRPr>
          </a:p>
          <a:p>
            <a:pPr marL="342900" indent="-342900" algn="just">
              <a:spcAft>
                <a:spcPts val="600"/>
              </a:spcAft>
              <a:buFont typeface="Symbol" panose="05050102010706020507" pitchFamily="18" charset="2"/>
              <a:buChar char=""/>
              <a:tabLst>
                <a:tab pos="685800" algn="l"/>
              </a:tabLst>
            </a:pPr>
            <a:r>
              <a:rPr lang="en-US" altLang="ja-JP" sz="2800" dirty="0">
                <a:solidFill>
                  <a:srgbClr val="0070C0"/>
                </a:solidFill>
                <a:latin typeface="Times New Roman" panose="02020603050405020304" pitchFamily="18" charset="0"/>
                <a:ea typeface="Yu Mincho" panose="02020400000000000000" pitchFamily="18" charset="-128"/>
              </a:rPr>
              <a:t>The spectrum of atomic hydrogen: Balmer, 1885, </a:t>
            </a:r>
            <a:r>
              <a:rPr lang="en-US" altLang="ja-JP" sz="2800" i="1" dirty="0">
                <a:solidFill>
                  <a:srgbClr val="0070C0"/>
                </a:solidFill>
                <a:latin typeface="Times New Roman" panose="02020603050405020304" pitchFamily="18" charset="0"/>
                <a:ea typeface="Yu Mincho" panose="02020400000000000000" pitchFamily="18" charset="-128"/>
              </a:rPr>
              <a:t>not continuous, but discrete lines</a:t>
            </a:r>
            <a:r>
              <a:rPr lang="en-US" altLang="ja-JP" sz="2800" dirty="0">
                <a:solidFill>
                  <a:srgbClr val="0070C0"/>
                </a:solidFill>
                <a:latin typeface="Times New Roman" panose="02020603050405020304" pitchFamily="18" charset="0"/>
                <a:ea typeface="Yu Mincho" panose="02020400000000000000" pitchFamily="18" charset="-128"/>
              </a:rPr>
              <a:t>;</a:t>
            </a:r>
            <a:endParaRPr lang="ja-JP" altLang="ja-JP" sz="2800" dirty="0">
              <a:solidFill>
                <a:srgbClr val="0070C0"/>
              </a:solidFill>
              <a:latin typeface="Times New Roman" panose="02020603050405020304" pitchFamily="18" charset="0"/>
              <a:ea typeface="Yu Mincho" panose="02020400000000000000" pitchFamily="18" charset="-128"/>
            </a:endParaRPr>
          </a:p>
          <a:p>
            <a:pPr marL="342900" indent="-342900" algn="just">
              <a:spcAft>
                <a:spcPts val="600"/>
              </a:spcAft>
              <a:buFont typeface="Symbol" panose="05050102010706020507" pitchFamily="18" charset="2"/>
              <a:buChar char=""/>
              <a:tabLst>
                <a:tab pos="685800" algn="l"/>
              </a:tabLst>
            </a:pPr>
            <a:r>
              <a:rPr lang="en-US" altLang="ja-JP" sz="2800" dirty="0">
                <a:solidFill>
                  <a:prstClr val="black"/>
                </a:solidFill>
                <a:latin typeface="Times New Roman" panose="02020603050405020304" pitchFamily="18" charset="0"/>
                <a:ea typeface="Yu Mincho" panose="02020400000000000000" pitchFamily="18" charset="-128"/>
              </a:rPr>
              <a:t>Photoelectric effect; Hertz, </a:t>
            </a:r>
            <a:r>
              <a:rPr lang="en-US" altLang="ja-JP" sz="2800" i="1" dirty="0">
                <a:solidFill>
                  <a:prstClr val="black"/>
                </a:solidFill>
                <a:latin typeface="Times New Roman" panose="02020603050405020304" pitchFamily="18" charset="0"/>
                <a:ea typeface="Yu Mincho" panose="02020400000000000000" pitchFamily="18" charset="-128"/>
              </a:rPr>
              <a:t>1887: electric current produced when light shines on certain metals </a:t>
            </a:r>
            <a:endParaRPr lang="ja-JP" altLang="ja-JP" sz="2800" dirty="0">
              <a:solidFill>
                <a:prstClr val="black"/>
              </a:solidFill>
              <a:latin typeface="Times New Roman" panose="02020603050405020304" pitchFamily="18" charset="0"/>
              <a:ea typeface="Yu Mincho" panose="02020400000000000000" pitchFamily="18" charset="-128"/>
            </a:endParaRPr>
          </a:p>
        </p:txBody>
      </p:sp>
    </p:spTree>
    <p:extLst>
      <p:ext uri="{BB962C8B-B14F-4D97-AF65-F5344CB8AC3E}">
        <p14:creationId xmlns:p14="http://schemas.microsoft.com/office/powerpoint/2010/main" val="478613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D3EE0-8E98-49F0-7365-CED939DCA493}"/>
              </a:ext>
            </a:extLst>
          </p:cNvPr>
          <p:cNvSpPr>
            <a:spLocks noGrp="1"/>
          </p:cNvSpPr>
          <p:nvPr>
            <p:ph type="title"/>
          </p:nvPr>
        </p:nvSpPr>
        <p:spPr/>
        <p:txBody>
          <a:bodyPr>
            <a:normAutofit fontScale="90000"/>
          </a:bodyPr>
          <a:lstStyle/>
          <a:p>
            <a:r>
              <a:rPr lang="en-US" altLang="ja-JP" b="1" dirty="0">
                <a:effectLst/>
                <a:latin typeface="Times New Roman" panose="02020603050405020304" pitchFamily="18" charset="0"/>
                <a:ea typeface="Yu Mincho" panose="02020400000000000000" pitchFamily="18" charset="-128"/>
              </a:rPr>
              <a:t>History of the development of Chemistry</a:t>
            </a:r>
            <a:r>
              <a:rPr lang="ja-JP" altLang="ja-JP" sz="1800" dirty="0">
                <a:effectLst/>
                <a:latin typeface="Times New Roman" panose="02020603050405020304" pitchFamily="18" charset="0"/>
                <a:ea typeface="Yu Mincho" panose="02020400000000000000" pitchFamily="18" charset="-128"/>
              </a:rPr>
              <a:t/>
            </a:r>
            <a:br>
              <a:rPr lang="ja-JP" altLang="ja-JP" sz="1800" dirty="0">
                <a:effectLst/>
                <a:latin typeface="Times New Roman" panose="02020603050405020304" pitchFamily="18" charset="0"/>
                <a:ea typeface="Yu Mincho" panose="02020400000000000000" pitchFamily="18" charset="-128"/>
              </a:rPr>
            </a:br>
            <a:r>
              <a:rPr lang="ja-JP" altLang="ja-JP" sz="1800" dirty="0">
                <a:effectLst/>
                <a:latin typeface="Times New Roman" panose="02020603050405020304" pitchFamily="18" charset="0"/>
                <a:ea typeface="Times New Roman" panose="02020603050405020304" pitchFamily="18" charset="0"/>
              </a:rPr>
              <a:t/>
            </a:r>
            <a:br>
              <a:rPr lang="ja-JP" altLang="ja-JP" sz="1800" dirty="0">
                <a:effectLst/>
                <a:latin typeface="Times New Roman" panose="02020603050405020304" pitchFamily="18" charset="0"/>
                <a:ea typeface="Times New Roman" panose="02020603050405020304" pitchFamily="18" charset="0"/>
              </a:rPr>
            </a:br>
            <a:endParaRPr kumimoji="1" lang="ja-JP" altLang="en-US" dirty="0"/>
          </a:p>
        </p:txBody>
      </p:sp>
      <p:sp>
        <p:nvSpPr>
          <p:cNvPr id="5" name="Rectangle 2">
            <a:extLst>
              <a:ext uri="{FF2B5EF4-FFF2-40B4-BE49-F238E27FC236}">
                <a16:creationId xmlns="" xmlns:a16="http://schemas.microsoft.com/office/drawing/2014/main" id="{1B8ED6FE-C50F-8B79-F4C7-B38B5533D342}"/>
              </a:ext>
            </a:extLst>
          </p:cNvPr>
          <p:cNvSpPr>
            <a:spLocks noChangeArrowheads="1"/>
          </p:cNvSpPr>
          <p:nvPr/>
        </p:nvSpPr>
        <p:spPr bwMode="auto">
          <a:xfrm>
            <a:off x="341902" y="1690688"/>
            <a:ext cx="11312254"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342900" indent="-342900" algn="just">
              <a:spcAft>
                <a:spcPts val="600"/>
              </a:spcAft>
              <a:buFont typeface="Symbol" panose="05050102010706020507" pitchFamily="18" charset="2"/>
              <a:buChar char=""/>
              <a:tabLst>
                <a:tab pos="685800" algn="l"/>
              </a:tabLst>
            </a:pPr>
            <a:r>
              <a:rPr lang="en-US" altLang="ja-JP" sz="2800" dirty="0">
                <a:solidFill>
                  <a:prstClr val="black"/>
                </a:solidFill>
                <a:latin typeface="Times New Roman" panose="02020603050405020304" pitchFamily="18" charset="0"/>
                <a:ea typeface="Yu Mincho" panose="02020400000000000000" pitchFamily="18" charset="-128"/>
              </a:rPr>
              <a:t>X-rays : </a:t>
            </a:r>
            <a:r>
              <a:rPr lang="en-US" altLang="ja-JP" sz="2800" i="1" dirty="0">
                <a:solidFill>
                  <a:prstClr val="black"/>
                </a:solidFill>
                <a:latin typeface="Times New Roman" panose="02020603050405020304" pitchFamily="18" charset="0"/>
                <a:ea typeface="Yu Mincho" panose="02020400000000000000" pitchFamily="18" charset="-128"/>
              </a:rPr>
              <a:t>Roentgen, 1895,  a barium platinocyanide screen, inadvertently lying near a cathode-ray tube covered in a cardboard box emitted fluorescent light. high frequency radiation emitted by metals when bombarded with electrons </a:t>
            </a:r>
            <a:endParaRPr lang="ja-JP" altLang="ja-JP" sz="2800" dirty="0">
              <a:solidFill>
                <a:prstClr val="black"/>
              </a:solidFill>
              <a:latin typeface="Times New Roman" panose="02020603050405020304" pitchFamily="18" charset="0"/>
              <a:ea typeface="Yu Mincho" panose="02020400000000000000" pitchFamily="18" charset="-128"/>
            </a:endParaRPr>
          </a:p>
          <a:p>
            <a:pPr marL="342900" indent="-342900" algn="just">
              <a:spcAft>
                <a:spcPts val="600"/>
              </a:spcAft>
              <a:buFont typeface="Symbol" panose="05050102010706020507" pitchFamily="18" charset="2"/>
              <a:buChar char=""/>
              <a:tabLst>
                <a:tab pos="685800" algn="l"/>
              </a:tabLst>
            </a:pPr>
            <a:r>
              <a:rPr lang="en-US" altLang="ja-JP" sz="2800" dirty="0">
                <a:solidFill>
                  <a:srgbClr val="0070C0"/>
                </a:solidFill>
                <a:latin typeface="Times New Roman" panose="02020603050405020304" pitchFamily="18" charset="0"/>
                <a:ea typeface="Yu Mincho" panose="02020400000000000000" pitchFamily="18" charset="-128"/>
              </a:rPr>
              <a:t>Radioactivity: </a:t>
            </a:r>
            <a:r>
              <a:rPr lang="en-US" altLang="ja-JP" sz="2800" i="1" dirty="0">
                <a:solidFill>
                  <a:srgbClr val="0070C0"/>
                </a:solidFill>
                <a:latin typeface="Times New Roman" panose="02020603050405020304" pitchFamily="18" charset="0"/>
                <a:ea typeface="Yu Mincho" panose="02020400000000000000" pitchFamily="18" charset="-128"/>
              </a:rPr>
              <a:t>Antoine Henri Becquerel(1896): he observed that the element uranium can blacken a photographic plate, although separated from it by glass or black paper.</a:t>
            </a:r>
            <a:r>
              <a:rPr lang="en-US" altLang="ja-JP" sz="2800" dirty="0">
                <a:solidFill>
                  <a:srgbClr val="0070C0"/>
                </a:solidFill>
                <a:latin typeface="Times New Roman" panose="02020603050405020304" pitchFamily="18" charset="0"/>
                <a:ea typeface="Yu Mincho" panose="02020400000000000000" pitchFamily="18" charset="-128"/>
              </a:rPr>
              <a:t> </a:t>
            </a:r>
            <a:endParaRPr lang="ja-JP" altLang="ja-JP" sz="2800" dirty="0">
              <a:solidFill>
                <a:srgbClr val="0070C0"/>
              </a:solidFill>
              <a:latin typeface="Times New Roman" panose="02020603050405020304" pitchFamily="18" charset="0"/>
              <a:ea typeface="Yu Mincho" panose="02020400000000000000" pitchFamily="18" charset="-128"/>
            </a:endParaRPr>
          </a:p>
          <a:p>
            <a:pPr marL="342900" indent="-342900" algn="just">
              <a:spcAft>
                <a:spcPts val="600"/>
              </a:spcAft>
              <a:buFont typeface="Symbol" panose="05050102010706020507" pitchFamily="18" charset="2"/>
              <a:buChar char=""/>
              <a:tabLst>
                <a:tab pos="685800" algn="l"/>
              </a:tabLst>
            </a:pPr>
            <a:r>
              <a:rPr lang="en-US" altLang="ja-JP" sz="2800" dirty="0">
                <a:solidFill>
                  <a:prstClr val="black"/>
                </a:solidFill>
                <a:latin typeface="Times New Roman" panose="02020603050405020304" pitchFamily="18" charset="0"/>
                <a:ea typeface="Yu Mincho" panose="02020400000000000000" pitchFamily="18" charset="-128"/>
              </a:rPr>
              <a:t>Discovery of electron: Thomson 1897. cathode rays found to consist of stream of particles with negative charges, independent of the material used. Plum-pudding model of atom (1898).</a:t>
            </a:r>
            <a:endParaRPr lang="ja-JP" altLang="ja-JP" sz="2800" dirty="0">
              <a:solidFill>
                <a:prstClr val="black"/>
              </a:solidFill>
              <a:latin typeface="Times New Roman" panose="02020603050405020304" pitchFamily="18" charset="0"/>
              <a:ea typeface="Yu Mincho" panose="02020400000000000000" pitchFamily="18" charset="-128"/>
            </a:endParaRPr>
          </a:p>
        </p:txBody>
      </p:sp>
    </p:spTree>
    <p:extLst>
      <p:ext uri="{BB962C8B-B14F-4D97-AF65-F5344CB8AC3E}">
        <p14:creationId xmlns:p14="http://schemas.microsoft.com/office/powerpoint/2010/main" val="38088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D3EE0-8E98-49F0-7365-CED939DCA493}"/>
              </a:ext>
            </a:extLst>
          </p:cNvPr>
          <p:cNvSpPr>
            <a:spLocks noGrp="1"/>
          </p:cNvSpPr>
          <p:nvPr>
            <p:ph type="title"/>
          </p:nvPr>
        </p:nvSpPr>
        <p:spPr/>
        <p:txBody>
          <a:bodyPr>
            <a:normAutofit fontScale="90000"/>
          </a:bodyPr>
          <a:lstStyle/>
          <a:p>
            <a:r>
              <a:rPr lang="en-US" altLang="ja-JP" b="1" dirty="0">
                <a:effectLst/>
                <a:latin typeface="Times New Roman" panose="02020603050405020304" pitchFamily="18" charset="0"/>
                <a:ea typeface="Yu Mincho" panose="02020400000000000000" pitchFamily="18" charset="-128"/>
              </a:rPr>
              <a:t>History of the development of Chemistry</a:t>
            </a:r>
            <a:r>
              <a:rPr lang="ja-JP" altLang="ja-JP" sz="1800" dirty="0">
                <a:effectLst/>
                <a:latin typeface="Times New Roman" panose="02020603050405020304" pitchFamily="18" charset="0"/>
                <a:ea typeface="Yu Mincho" panose="02020400000000000000" pitchFamily="18" charset="-128"/>
              </a:rPr>
              <a:t/>
            </a:r>
            <a:br>
              <a:rPr lang="ja-JP" altLang="ja-JP" sz="1800" dirty="0">
                <a:effectLst/>
                <a:latin typeface="Times New Roman" panose="02020603050405020304" pitchFamily="18" charset="0"/>
                <a:ea typeface="Yu Mincho" panose="02020400000000000000" pitchFamily="18" charset="-128"/>
              </a:rPr>
            </a:br>
            <a:r>
              <a:rPr lang="ja-JP" altLang="ja-JP" sz="1800" dirty="0">
                <a:effectLst/>
                <a:latin typeface="Times New Roman" panose="02020603050405020304" pitchFamily="18" charset="0"/>
                <a:ea typeface="Times New Roman" panose="02020603050405020304" pitchFamily="18" charset="0"/>
              </a:rPr>
              <a:t/>
            </a:r>
            <a:br>
              <a:rPr lang="ja-JP" altLang="ja-JP" sz="1800" dirty="0">
                <a:effectLst/>
                <a:latin typeface="Times New Roman" panose="02020603050405020304" pitchFamily="18" charset="0"/>
                <a:ea typeface="Times New Roman" panose="02020603050405020304" pitchFamily="18" charset="0"/>
              </a:rPr>
            </a:br>
            <a:endParaRPr kumimoji="1" lang="ja-JP" altLang="en-US" dirty="0"/>
          </a:p>
        </p:txBody>
      </p:sp>
      <p:sp>
        <p:nvSpPr>
          <p:cNvPr id="5" name="Rectangle 2">
            <a:extLst>
              <a:ext uri="{FF2B5EF4-FFF2-40B4-BE49-F238E27FC236}">
                <a16:creationId xmlns="" xmlns:a16="http://schemas.microsoft.com/office/drawing/2014/main" id="{1B8ED6FE-C50F-8B79-F4C7-B38B5533D342}"/>
              </a:ext>
            </a:extLst>
          </p:cNvPr>
          <p:cNvSpPr>
            <a:spLocks noChangeArrowheads="1"/>
          </p:cNvSpPr>
          <p:nvPr/>
        </p:nvSpPr>
        <p:spPr bwMode="auto">
          <a:xfrm>
            <a:off x="341902" y="1544751"/>
            <a:ext cx="11545298" cy="484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algn="just">
              <a:lnSpc>
                <a:spcPct val="150000"/>
              </a:lnSpc>
              <a:spcAft>
                <a:spcPts val="600"/>
              </a:spcAft>
              <a:tabLst>
                <a:tab pos="685800" algn="l"/>
              </a:tabLst>
            </a:pPr>
            <a:r>
              <a:rPr lang="en-US" altLang="ja-JP" sz="2800" dirty="0">
                <a:solidFill>
                  <a:prstClr val="black"/>
                </a:solidFill>
                <a:latin typeface="Times New Roman" panose="02020603050405020304" pitchFamily="18" charset="0"/>
                <a:ea typeface="Yu Mincho" panose="02020400000000000000" pitchFamily="18" charset="-128"/>
              </a:rPr>
              <a:t>Explanation of all these newly observed results was not possible with the help of classical theories based on Newtonian mechanics. </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srgbClr val="0070C0"/>
                </a:solidFill>
                <a:latin typeface="Times New Roman" panose="02020603050405020304" pitchFamily="18" charset="0"/>
                <a:ea typeface="Yu Mincho" panose="02020400000000000000" pitchFamily="18" charset="-128"/>
              </a:rPr>
              <a:t>In 1901, a revolutionary theory was proposed by Max Planck.</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prstClr val="black"/>
                </a:solidFill>
                <a:latin typeface="Times New Roman" panose="02020603050405020304" pitchFamily="18" charset="0"/>
                <a:ea typeface="Yu Mincho" panose="02020400000000000000" pitchFamily="18" charset="-128"/>
              </a:rPr>
              <a:t>He proposed: radiation is emitted in discrete units of energy, called quanta. </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srgbClr val="FF0000"/>
                </a:solidFill>
                <a:latin typeface="Times New Roman" panose="02020603050405020304" pitchFamily="18" charset="0"/>
                <a:ea typeface="Yu Mincho" panose="02020400000000000000" pitchFamily="18" charset="-128"/>
              </a:rPr>
              <a:t>No scientist was ready to accept this idea.</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prstClr val="black"/>
                </a:solidFill>
                <a:latin typeface="Times New Roman" panose="02020603050405020304" pitchFamily="18" charset="0"/>
                <a:ea typeface="Yu Mincho" panose="02020400000000000000" pitchFamily="18" charset="-128"/>
              </a:rPr>
              <a:t>But in 1905, Einstein applied it and gave a satisfactory explanation of photoelectric effect.</a:t>
            </a:r>
          </a:p>
        </p:txBody>
      </p:sp>
    </p:spTree>
    <p:extLst>
      <p:ext uri="{BB962C8B-B14F-4D97-AF65-F5344CB8AC3E}">
        <p14:creationId xmlns:p14="http://schemas.microsoft.com/office/powerpoint/2010/main" val="2838171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D3EE0-8E98-49F0-7365-CED939DCA493}"/>
              </a:ext>
            </a:extLst>
          </p:cNvPr>
          <p:cNvSpPr>
            <a:spLocks noGrp="1"/>
          </p:cNvSpPr>
          <p:nvPr>
            <p:ph type="title"/>
          </p:nvPr>
        </p:nvSpPr>
        <p:spPr/>
        <p:txBody>
          <a:bodyPr>
            <a:normAutofit fontScale="90000"/>
          </a:bodyPr>
          <a:lstStyle/>
          <a:p>
            <a:r>
              <a:rPr lang="en-US" altLang="ja-JP" b="1" dirty="0">
                <a:effectLst/>
                <a:latin typeface="Times New Roman" panose="02020603050405020304" pitchFamily="18" charset="0"/>
                <a:ea typeface="Yu Mincho" panose="02020400000000000000" pitchFamily="18" charset="-128"/>
              </a:rPr>
              <a:t>History of the development of Chemistry</a:t>
            </a:r>
            <a:r>
              <a:rPr lang="ja-JP" altLang="ja-JP" sz="1800" dirty="0">
                <a:effectLst/>
                <a:latin typeface="Times New Roman" panose="02020603050405020304" pitchFamily="18" charset="0"/>
                <a:ea typeface="Yu Mincho" panose="02020400000000000000" pitchFamily="18" charset="-128"/>
              </a:rPr>
              <a:t/>
            </a:r>
            <a:br>
              <a:rPr lang="ja-JP" altLang="ja-JP" sz="1800" dirty="0">
                <a:effectLst/>
                <a:latin typeface="Times New Roman" panose="02020603050405020304" pitchFamily="18" charset="0"/>
                <a:ea typeface="Yu Mincho" panose="02020400000000000000" pitchFamily="18" charset="-128"/>
              </a:rPr>
            </a:br>
            <a:r>
              <a:rPr lang="ja-JP" altLang="ja-JP" sz="1800" dirty="0">
                <a:effectLst/>
                <a:latin typeface="Times New Roman" panose="02020603050405020304" pitchFamily="18" charset="0"/>
                <a:ea typeface="Times New Roman" panose="02020603050405020304" pitchFamily="18" charset="0"/>
              </a:rPr>
              <a:t/>
            </a:r>
            <a:br>
              <a:rPr lang="ja-JP" altLang="ja-JP" sz="1800" dirty="0">
                <a:effectLst/>
                <a:latin typeface="Times New Roman" panose="02020603050405020304" pitchFamily="18" charset="0"/>
                <a:ea typeface="Times New Roman" panose="02020603050405020304" pitchFamily="18" charset="0"/>
              </a:rPr>
            </a:br>
            <a:endParaRPr kumimoji="1" lang="ja-JP" altLang="en-US" dirty="0"/>
          </a:p>
        </p:txBody>
      </p:sp>
      <p:sp>
        <p:nvSpPr>
          <p:cNvPr id="5" name="Rectangle 2">
            <a:extLst>
              <a:ext uri="{FF2B5EF4-FFF2-40B4-BE49-F238E27FC236}">
                <a16:creationId xmlns="" xmlns:a16="http://schemas.microsoft.com/office/drawing/2014/main" id="{1B8ED6FE-C50F-8B79-F4C7-B38B5533D342}"/>
              </a:ext>
            </a:extLst>
          </p:cNvPr>
          <p:cNvSpPr>
            <a:spLocks noChangeArrowheads="1"/>
          </p:cNvSpPr>
          <p:nvPr/>
        </p:nvSpPr>
        <p:spPr bwMode="auto">
          <a:xfrm>
            <a:off x="323351" y="1900633"/>
            <a:ext cx="11545298" cy="3400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prstClr val="black"/>
                </a:solidFill>
                <a:latin typeface="Times New Roman" panose="02020603050405020304" pitchFamily="18" charset="0"/>
                <a:ea typeface="Yu Mincho" panose="02020400000000000000" pitchFamily="18" charset="-128"/>
              </a:rPr>
              <a:t>1909: Rutherford and his colleagues measured the scattering of </a:t>
            </a:r>
            <a:r>
              <a:rPr lang="en-US" altLang="ja-JP" sz="2800" dirty="0">
                <a:solidFill>
                  <a:prstClr val="black"/>
                </a:solidFill>
                <a:latin typeface="Symbol" panose="05050102010706020507" pitchFamily="18" charset="2"/>
                <a:ea typeface="Yu Mincho" panose="02020400000000000000" pitchFamily="18" charset="-128"/>
              </a:rPr>
              <a:t></a:t>
            </a:r>
            <a:r>
              <a:rPr lang="en-US" altLang="ja-JP" sz="2800" dirty="0">
                <a:solidFill>
                  <a:prstClr val="black"/>
                </a:solidFill>
                <a:latin typeface="Times New Roman" panose="02020603050405020304" pitchFamily="18" charset="0"/>
                <a:ea typeface="Yu Mincho" panose="02020400000000000000" pitchFamily="18" charset="-128"/>
              </a:rPr>
              <a:t>-particles and discovered the nucleus.</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srgbClr val="FF0000"/>
                </a:solidFill>
                <a:latin typeface="Times New Roman" panose="02020603050405020304" pitchFamily="18" charset="0"/>
                <a:ea typeface="Yu Mincho" panose="02020400000000000000" pitchFamily="18" charset="-128"/>
              </a:rPr>
              <a:t>1911: Rutherford’s nuclear model of the atom.</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prstClr val="black"/>
                </a:solidFill>
                <a:latin typeface="Times New Roman" panose="02020603050405020304" pitchFamily="18" charset="0"/>
                <a:ea typeface="Yu Mincho" panose="02020400000000000000" pitchFamily="18" charset="-128"/>
              </a:rPr>
              <a:t>1913: Bohr model of the atom. Bohr applied the ideas of Max Planck and gave a satisfactory explanation of the atomic spectrum of hydrogen. </a:t>
            </a:r>
          </a:p>
        </p:txBody>
      </p:sp>
    </p:spTree>
    <p:extLst>
      <p:ext uri="{BB962C8B-B14F-4D97-AF65-F5344CB8AC3E}">
        <p14:creationId xmlns:p14="http://schemas.microsoft.com/office/powerpoint/2010/main" val="2838909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D3EE0-8E98-49F0-7365-CED939DCA493}"/>
              </a:ext>
            </a:extLst>
          </p:cNvPr>
          <p:cNvSpPr>
            <a:spLocks noGrp="1"/>
          </p:cNvSpPr>
          <p:nvPr>
            <p:ph type="title"/>
          </p:nvPr>
        </p:nvSpPr>
        <p:spPr/>
        <p:txBody>
          <a:bodyPr>
            <a:normAutofit fontScale="90000"/>
          </a:bodyPr>
          <a:lstStyle/>
          <a:p>
            <a:r>
              <a:rPr lang="en-US" altLang="ja-JP" b="1" dirty="0">
                <a:effectLst/>
                <a:latin typeface="Times New Roman" panose="02020603050405020304" pitchFamily="18" charset="0"/>
                <a:ea typeface="Yu Mincho" panose="02020400000000000000" pitchFamily="18" charset="-128"/>
              </a:rPr>
              <a:t>History of the development of Chemistry</a:t>
            </a:r>
            <a:r>
              <a:rPr lang="ja-JP" altLang="ja-JP" sz="1800" dirty="0">
                <a:effectLst/>
                <a:latin typeface="Times New Roman" panose="02020603050405020304" pitchFamily="18" charset="0"/>
                <a:ea typeface="Yu Mincho" panose="02020400000000000000" pitchFamily="18" charset="-128"/>
              </a:rPr>
              <a:t/>
            </a:r>
            <a:br>
              <a:rPr lang="ja-JP" altLang="ja-JP" sz="1800" dirty="0">
                <a:effectLst/>
                <a:latin typeface="Times New Roman" panose="02020603050405020304" pitchFamily="18" charset="0"/>
                <a:ea typeface="Yu Mincho" panose="02020400000000000000" pitchFamily="18" charset="-128"/>
              </a:rPr>
            </a:br>
            <a:r>
              <a:rPr lang="ja-JP" altLang="ja-JP" sz="1800" dirty="0">
                <a:effectLst/>
                <a:latin typeface="Times New Roman" panose="02020603050405020304" pitchFamily="18" charset="0"/>
                <a:ea typeface="Times New Roman" panose="02020603050405020304" pitchFamily="18" charset="0"/>
              </a:rPr>
              <a:t/>
            </a:r>
            <a:br>
              <a:rPr lang="ja-JP" altLang="ja-JP" sz="1800" dirty="0">
                <a:effectLst/>
                <a:latin typeface="Times New Roman" panose="02020603050405020304" pitchFamily="18" charset="0"/>
                <a:ea typeface="Times New Roman" panose="02020603050405020304" pitchFamily="18" charset="0"/>
              </a:rPr>
            </a:br>
            <a:endParaRPr kumimoji="1" lang="ja-JP" altLang="en-US" dirty="0"/>
          </a:p>
        </p:txBody>
      </p:sp>
      <p:sp>
        <p:nvSpPr>
          <p:cNvPr id="5" name="Rectangle 2">
            <a:extLst>
              <a:ext uri="{FF2B5EF4-FFF2-40B4-BE49-F238E27FC236}">
                <a16:creationId xmlns="" xmlns:a16="http://schemas.microsoft.com/office/drawing/2014/main" id="{1B8ED6FE-C50F-8B79-F4C7-B38B5533D342}"/>
              </a:ext>
            </a:extLst>
          </p:cNvPr>
          <p:cNvSpPr>
            <a:spLocks noChangeArrowheads="1"/>
          </p:cNvSpPr>
          <p:nvPr/>
        </p:nvSpPr>
        <p:spPr bwMode="auto">
          <a:xfrm>
            <a:off x="323351" y="892665"/>
            <a:ext cx="11545298" cy="541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srgbClr val="FF0000"/>
                </a:solidFill>
                <a:latin typeface="Times New Roman" panose="02020603050405020304" pitchFamily="18" charset="0"/>
                <a:ea typeface="Yu Mincho" panose="02020400000000000000" pitchFamily="18" charset="-128"/>
              </a:rPr>
              <a:t>1913: Mosley: linear relation between the order of atomic masses and the square root of the frequency of X-rays emitted by the element upon bombardment by electrons: the concept of atomic number. </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prstClr val="black"/>
                </a:solidFill>
                <a:latin typeface="Times New Roman" panose="02020603050405020304" pitchFamily="18" charset="0"/>
                <a:ea typeface="Yu Mincho" panose="02020400000000000000" pitchFamily="18" charset="-128"/>
              </a:rPr>
              <a:t>1913 Thomson:  the concept of </a:t>
            </a:r>
            <a:r>
              <a:rPr lang="en-US" altLang="ja-JP" sz="2800" dirty="0">
                <a:solidFill>
                  <a:srgbClr val="FF0000"/>
                </a:solidFill>
                <a:latin typeface="Times New Roman" panose="02020603050405020304" pitchFamily="18" charset="0"/>
                <a:ea typeface="Yu Mincho" panose="02020400000000000000" pitchFamily="18" charset="-128"/>
              </a:rPr>
              <a:t>isotopes</a:t>
            </a:r>
            <a:r>
              <a:rPr lang="en-US" altLang="ja-JP" sz="2800" dirty="0">
                <a:solidFill>
                  <a:prstClr val="black"/>
                </a:solidFill>
                <a:latin typeface="Times New Roman" panose="02020603050405020304" pitchFamily="18" charset="0"/>
                <a:ea typeface="Yu Mincho" panose="02020400000000000000" pitchFamily="18" charset="-128"/>
              </a:rPr>
              <a:t> from the behavior of positive rays.</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srgbClr val="0070C0"/>
                </a:solidFill>
                <a:latin typeface="Times New Roman" panose="02020603050405020304" pitchFamily="18" charset="0"/>
                <a:ea typeface="Yu Mincho" panose="02020400000000000000" pitchFamily="18" charset="-128"/>
              </a:rPr>
              <a:t>1916: Lewis: covalent bonding. Octet electron configuration attainment as the driving force for bond formation</a:t>
            </a:r>
            <a:r>
              <a:rPr lang="en-US" altLang="ja-JP" sz="2800" dirty="0">
                <a:solidFill>
                  <a:prstClr val="black"/>
                </a:solidFill>
                <a:latin typeface="Times New Roman" panose="02020603050405020304" pitchFamily="18" charset="0"/>
                <a:ea typeface="Yu Mincho" panose="02020400000000000000" pitchFamily="18" charset="-128"/>
              </a:rPr>
              <a:t>.</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prstClr val="black"/>
                </a:solidFill>
                <a:latin typeface="Times New Roman" panose="02020603050405020304" pitchFamily="18" charset="0"/>
                <a:ea typeface="Yu Mincho" panose="02020400000000000000" pitchFamily="18" charset="-128"/>
              </a:rPr>
              <a:t>1919: Aston: mass spectrograph and the discovery of the proton. Determination of its charge.</a:t>
            </a:r>
          </a:p>
        </p:txBody>
      </p:sp>
    </p:spTree>
    <p:extLst>
      <p:ext uri="{BB962C8B-B14F-4D97-AF65-F5344CB8AC3E}">
        <p14:creationId xmlns:p14="http://schemas.microsoft.com/office/powerpoint/2010/main" val="793775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D3EE0-8E98-49F0-7365-CED939DCA493}"/>
              </a:ext>
            </a:extLst>
          </p:cNvPr>
          <p:cNvSpPr>
            <a:spLocks noGrp="1"/>
          </p:cNvSpPr>
          <p:nvPr>
            <p:ph type="title"/>
          </p:nvPr>
        </p:nvSpPr>
        <p:spPr/>
        <p:txBody>
          <a:bodyPr>
            <a:normAutofit fontScale="90000"/>
          </a:bodyPr>
          <a:lstStyle/>
          <a:p>
            <a:r>
              <a:rPr lang="en-US" altLang="ja-JP" b="1" dirty="0">
                <a:effectLst/>
                <a:latin typeface="Times New Roman" panose="02020603050405020304" pitchFamily="18" charset="0"/>
                <a:ea typeface="Yu Mincho" panose="02020400000000000000" pitchFamily="18" charset="-128"/>
              </a:rPr>
              <a:t>History of the development of Chemistry</a:t>
            </a:r>
            <a:r>
              <a:rPr lang="ja-JP" altLang="ja-JP" sz="1800" dirty="0">
                <a:effectLst/>
                <a:latin typeface="Times New Roman" panose="02020603050405020304" pitchFamily="18" charset="0"/>
                <a:ea typeface="Yu Mincho" panose="02020400000000000000" pitchFamily="18" charset="-128"/>
              </a:rPr>
              <a:t/>
            </a:r>
            <a:br>
              <a:rPr lang="ja-JP" altLang="ja-JP" sz="1800" dirty="0">
                <a:effectLst/>
                <a:latin typeface="Times New Roman" panose="02020603050405020304" pitchFamily="18" charset="0"/>
                <a:ea typeface="Yu Mincho" panose="02020400000000000000" pitchFamily="18" charset="-128"/>
              </a:rPr>
            </a:br>
            <a:r>
              <a:rPr lang="ja-JP" altLang="ja-JP" sz="1800" dirty="0">
                <a:effectLst/>
                <a:latin typeface="Times New Roman" panose="02020603050405020304" pitchFamily="18" charset="0"/>
                <a:ea typeface="Times New Roman" panose="02020603050405020304" pitchFamily="18" charset="0"/>
              </a:rPr>
              <a:t/>
            </a:r>
            <a:br>
              <a:rPr lang="ja-JP" altLang="ja-JP" sz="1800" dirty="0">
                <a:effectLst/>
                <a:latin typeface="Times New Roman" panose="02020603050405020304" pitchFamily="18" charset="0"/>
                <a:ea typeface="Times New Roman" panose="02020603050405020304" pitchFamily="18" charset="0"/>
              </a:rPr>
            </a:br>
            <a:endParaRPr kumimoji="1" lang="ja-JP" altLang="en-US" dirty="0"/>
          </a:p>
        </p:txBody>
      </p:sp>
      <p:sp>
        <p:nvSpPr>
          <p:cNvPr id="5" name="Rectangle 2">
            <a:extLst>
              <a:ext uri="{FF2B5EF4-FFF2-40B4-BE49-F238E27FC236}">
                <a16:creationId xmlns="" xmlns:a16="http://schemas.microsoft.com/office/drawing/2014/main" id="{1B8ED6FE-C50F-8B79-F4C7-B38B5533D342}"/>
              </a:ext>
            </a:extLst>
          </p:cNvPr>
          <p:cNvSpPr>
            <a:spLocks noChangeArrowheads="1"/>
          </p:cNvSpPr>
          <p:nvPr/>
        </p:nvSpPr>
        <p:spPr bwMode="auto">
          <a:xfrm>
            <a:off x="323351" y="1177358"/>
            <a:ext cx="11545298" cy="484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srgbClr val="FF0000"/>
                </a:solidFill>
                <a:latin typeface="Times New Roman" panose="02020603050405020304" pitchFamily="18" charset="0"/>
                <a:ea typeface="Yu Mincho" panose="02020400000000000000" pitchFamily="18" charset="-128"/>
              </a:rPr>
              <a:t>1923: Compton: light can change the path of an electron.</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srgbClr val="0070C0"/>
                </a:solidFill>
                <a:latin typeface="Times New Roman" panose="02020603050405020304" pitchFamily="18" charset="0"/>
                <a:ea typeface="Yu Mincho" panose="02020400000000000000" pitchFamily="18" charset="-128"/>
              </a:rPr>
              <a:t>1925: Louis de Broglie: both particle and wave (dual) nature of matter.</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srgbClr val="FF0000"/>
                </a:solidFill>
                <a:latin typeface="Times New Roman" panose="02020603050405020304" pitchFamily="18" charset="0"/>
                <a:ea typeface="Yu Mincho" panose="02020400000000000000" pitchFamily="18" charset="-128"/>
              </a:rPr>
              <a:t>1927: Davisson and </a:t>
            </a:r>
            <a:r>
              <a:rPr lang="en-US" altLang="ja-JP" sz="2800" dirty="0" err="1">
                <a:solidFill>
                  <a:srgbClr val="FF0000"/>
                </a:solidFill>
                <a:latin typeface="Times New Roman" panose="02020603050405020304" pitchFamily="18" charset="0"/>
                <a:ea typeface="Yu Mincho" panose="02020400000000000000" pitchFamily="18" charset="-128"/>
              </a:rPr>
              <a:t>Germer</a:t>
            </a:r>
            <a:r>
              <a:rPr lang="en-US" altLang="ja-JP" sz="2800" dirty="0">
                <a:solidFill>
                  <a:srgbClr val="FF0000"/>
                </a:solidFill>
                <a:latin typeface="Times New Roman" panose="02020603050405020304" pitchFamily="18" charset="0"/>
                <a:ea typeface="Yu Mincho" panose="02020400000000000000" pitchFamily="18" charset="-128"/>
              </a:rPr>
              <a:t>: diffraction of electrons by nickel crystal; dual nature of electrons.</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srgbClr val="0070C0"/>
                </a:solidFill>
                <a:latin typeface="Times New Roman" panose="02020603050405020304" pitchFamily="18" charset="0"/>
                <a:ea typeface="Yu Mincho" panose="02020400000000000000" pitchFamily="18" charset="-128"/>
              </a:rPr>
              <a:t>1927: Heisenberg, </a:t>
            </a:r>
            <a:r>
              <a:rPr lang="en-US" altLang="ja-JP" sz="2800" dirty="0" err="1">
                <a:solidFill>
                  <a:srgbClr val="0070C0"/>
                </a:solidFill>
                <a:latin typeface="Times New Roman" panose="02020603050405020304" pitchFamily="18" charset="0"/>
                <a:ea typeface="Yu Mincho" panose="02020400000000000000" pitchFamily="18" charset="-128"/>
              </a:rPr>
              <a:t>Schroedinger</a:t>
            </a:r>
            <a:r>
              <a:rPr lang="en-US" altLang="ja-JP" sz="2800" dirty="0">
                <a:solidFill>
                  <a:srgbClr val="0070C0"/>
                </a:solidFill>
                <a:latin typeface="Times New Roman" panose="02020603050405020304" pitchFamily="18" charset="0"/>
                <a:ea typeface="Yu Mincho" panose="02020400000000000000" pitchFamily="18" charset="-128"/>
              </a:rPr>
              <a:t>: Quantum mechanics to calculate properties of microscopic systems.</a:t>
            </a:r>
          </a:p>
          <a:p>
            <a:pPr marL="342900" indent="-342900" algn="just">
              <a:lnSpc>
                <a:spcPct val="150000"/>
              </a:lnSpc>
              <a:spcAft>
                <a:spcPts val="600"/>
              </a:spcAft>
              <a:buFont typeface="Symbol" panose="05050102010706020507" pitchFamily="18" charset="2"/>
              <a:buChar char=""/>
              <a:tabLst>
                <a:tab pos="685800" algn="l"/>
              </a:tabLst>
            </a:pPr>
            <a:r>
              <a:rPr lang="en-US" altLang="ja-JP" sz="2800" dirty="0">
                <a:solidFill>
                  <a:srgbClr val="FF0000"/>
                </a:solidFill>
                <a:latin typeface="Times New Roman" panose="02020603050405020304" pitchFamily="18" charset="0"/>
                <a:ea typeface="Yu Mincho" panose="02020400000000000000" pitchFamily="18" charset="-128"/>
              </a:rPr>
              <a:t>1928: Discovery of Raman effect. </a:t>
            </a:r>
          </a:p>
        </p:txBody>
      </p:sp>
    </p:spTree>
    <p:extLst>
      <p:ext uri="{BB962C8B-B14F-4D97-AF65-F5344CB8AC3E}">
        <p14:creationId xmlns:p14="http://schemas.microsoft.com/office/powerpoint/2010/main" val="1203429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5D3EE0-8E98-49F0-7365-CED939DCA493}"/>
              </a:ext>
            </a:extLst>
          </p:cNvPr>
          <p:cNvSpPr>
            <a:spLocks noGrp="1"/>
          </p:cNvSpPr>
          <p:nvPr>
            <p:ph type="title"/>
          </p:nvPr>
        </p:nvSpPr>
        <p:spPr/>
        <p:txBody>
          <a:bodyPr>
            <a:normAutofit fontScale="90000"/>
          </a:bodyPr>
          <a:lstStyle/>
          <a:p>
            <a:r>
              <a:rPr lang="en-US" altLang="ja-JP" b="1" dirty="0">
                <a:effectLst/>
                <a:latin typeface="Times New Roman" panose="02020603050405020304" pitchFamily="18" charset="0"/>
                <a:ea typeface="Yu Mincho" panose="02020400000000000000" pitchFamily="18" charset="-128"/>
              </a:rPr>
              <a:t>History of the development of Chemistry</a:t>
            </a:r>
            <a:r>
              <a:rPr lang="ja-JP" altLang="ja-JP" sz="1800" dirty="0">
                <a:effectLst/>
                <a:latin typeface="Times New Roman" panose="02020603050405020304" pitchFamily="18" charset="0"/>
                <a:ea typeface="Yu Mincho" panose="02020400000000000000" pitchFamily="18" charset="-128"/>
              </a:rPr>
              <a:t/>
            </a:r>
            <a:br>
              <a:rPr lang="ja-JP" altLang="ja-JP" sz="1800" dirty="0">
                <a:effectLst/>
                <a:latin typeface="Times New Roman" panose="02020603050405020304" pitchFamily="18" charset="0"/>
                <a:ea typeface="Yu Mincho" panose="02020400000000000000" pitchFamily="18" charset="-128"/>
              </a:rPr>
            </a:br>
            <a:r>
              <a:rPr lang="ja-JP" altLang="ja-JP" sz="1800" dirty="0">
                <a:effectLst/>
                <a:latin typeface="Times New Roman" panose="02020603050405020304" pitchFamily="18" charset="0"/>
                <a:ea typeface="Times New Roman" panose="02020603050405020304" pitchFamily="18" charset="0"/>
              </a:rPr>
              <a:t/>
            </a:r>
            <a:br>
              <a:rPr lang="ja-JP" altLang="ja-JP" sz="1800" dirty="0">
                <a:effectLst/>
                <a:latin typeface="Times New Roman" panose="02020603050405020304" pitchFamily="18" charset="0"/>
                <a:ea typeface="Times New Roman" panose="02020603050405020304" pitchFamily="18" charset="0"/>
              </a:rPr>
            </a:br>
            <a:endParaRPr kumimoji="1" lang="ja-JP" altLang="en-US" dirty="0"/>
          </a:p>
        </p:txBody>
      </p:sp>
      <p:sp>
        <p:nvSpPr>
          <p:cNvPr id="5" name="Rectangle 2">
            <a:extLst>
              <a:ext uri="{FF2B5EF4-FFF2-40B4-BE49-F238E27FC236}">
                <a16:creationId xmlns="" xmlns:a16="http://schemas.microsoft.com/office/drawing/2014/main" id="{1B8ED6FE-C50F-8B79-F4C7-B38B5533D342}"/>
              </a:ext>
            </a:extLst>
          </p:cNvPr>
          <p:cNvSpPr>
            <a:spLocks noChangeArrowheads="1"/>
          </p:cNvSpPr>
          <p:nvPr/>
        </p:nvSpPr>
        <p:spPr bwMode="auto">
          <a:xfrm>
            <a:off x="323351" y="1752259"/>
            <a:ext cx="11204620" cy="369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algn="just">
              <a:lnSpc>
                <a:spcPct val="150000"/>
              </a:lnSpc>
              <a:spcAft>
                <a:spcPts val="600"/>
              </a:spcAft>
              <a:tabLst>
                <a:tab pos="685800" algn="l"/>
              </a:tabLst>
            </a:pPr>
            <a:r>
              <a:rPr lang="en-US" altLang="ja-JP" sz="3200" dirty="0">
                <a:solidFill>
                  <a:srgbClr val="0070C0"/>
                </a:solidFill>
                <a:latin typeface="Times New Roman" panose="02020603050405020304" pitchFamily="18" charset="0"/>
                <a:ea typeface="Yu Mincho" panose="02020400000000000000" pitchFamily="18" charset="-128"/>
              </a:rPr>
              <a:t>1930s and 1940s: Application of quantum mechanics and calculation of translational, rotational, vibrational, and electronic energies of microscopic particles. Quantum transition by absorption of electromagnetic radiation; development of electronic, vibrational, and rotational spectroscopy of molecules.</a:t>
            </a:r>
          </a:p>
        </p:txBody>
      </p:sp>
    </p:spTree>
    <p:extLst>
      <p:ext uri="{BB962C8B-B14F-4D97-AF65-F5344CB8AC3E}">
        <p14:creationId xmlns:p14="http://schemas.microsoft.com/office/powerpoint/2010/main" val="4135649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5724" y="104122"/>
            <a:ext cx="7082507" cy="6753878"/>
          </a:xfrm>
          <a:prstGeom prst="rect">
            <a:avLst/>
          </a:prstGeom>
        </p:spPr>
      </p:pic>
    </p:spTree>
    <p:extLst>
      <p:ext uri="{BB962C8B-B14F-4D97-AF65-F5344CB8AC3E}">
        <p14:creationId xmlns:p14="http://schemas.microsoft.com/office/powerpoint/2010/main" val="4056755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5ED2053-5470-0F9E-3200-26C0A57B6B0B}"/>
              </a:ext>
            </a:extLst>
          </p:cNvPr>
          <p:cNvPicPr>
            <a:picLocks noChangeAspect="1"/>
          </p:cNvPicPr>
          <p:nvPr/>
        </p:nvPicPr>
        <p:blipFill>
          <a:blip r:embed="rId2"/>
          <a:stretch>
            <a:fillRect/>
          </a:stretch>
        </p:blipFill>
        <p:spPr>
          <a:xfrm>
            <a:off x="772753" y="0"/>
            <a:ext cx="10646493" cy="6858000"/>
          </a:xfrm>
          <a:prstGeom prst="rect">
            <a:avLst/>
          </a:prstGeom>
        </p:spPr>
      </p:pic>
    </p:spTree>
    <p:extLst>
      <p:ext uri="{BB962C8B-B14F-4D97-AF65-F5344CB8AC3E}">
        <p14:creationId xmlns:p14="http://schemas.microsoft.com/office/powerpoint/2010/main" val="31981725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3556342-48E5-107A-E35D-EF753A84C94F}"/>
              </a:ext>
            </a:extLst>
          </p:cNvPr>
          <p:cNvPicPr>
            <a:picLocks noChangeAspect="1"/>
          </p:cNvPicPr>
          <p:nvPr/>
        </p:nvPicPr>
        <p:blipFill>
          <a:blip r:embed="rId2"/>
          <a:stretch>
            <a:fillRect/>
          </a:stretch>
        </p:blipFill>
        <p:spPr>
          <a:xfrm>
            <a:off x="309511" y="1785063"/>
            <a:ext cx="11452168" cy="3040030"/>
          </a:xfrm>
          <a:prstGeom prst="rect">
            <a:avLst/>
          </a:prstGeom>
        </p:spPr>
      </p:pic>
    </p:spTree>
    <p:extLst>
      <p:ext uri="{BB962C8B-B14F-4D97-AF65-F5344CB8AC3E}">
        <p14:creationId xmlns:p14="http://schemas.microsoft.com/office/powerpoint/2010/main" val="2156508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17AA6E8-116D-A636-D813-F4A7A7BE4687}"/>
              </a:ext>
            </a:extLst>
          </p:cNvPr>
          <p:cNvPicPr>
            <a:picLocks noChangeAspect="1"/>
          </p:cNvPicPr>
          <p:nvPr/>
        </p:nvPicPr>
        <p:blipFill rotWithShape="1">
          <a:blip r:embed="rId2"/>
          <a:srcRect l="9040"/>
          <a:stretch/>
        </p:blipFill>
        <p:spPr>
          <a:xfrm>
            <a:off x="236763" y="75764"/>
            <a:ext cx="7590647" cy="6249272"/>
          </a:xfrm>
          <a:prstGeom prst="rect">
            <a:avLst/>
          </a:prstGeom>
        </p:spPr>
      </p:pic>
      <p:pic>
        <p:nvPicPr>
          <p:cNvPr id="6" name="Picture 5">
            <a:extLst>
              <a:ext uri="{FF2B5EF4-FFF2-40B4-BE49-F238E27FC236}">
                <a16:creationId xmlns="" xmlns:a16="http://schemas.microsoft.com/office/drawing/2014/main" id="{07AC6999-F006-116B-11FB-E7F0C6D495F2}"/>
              </a:ext>
            </a:extLst>
          </p:cNvPr>
          <p:cNvPicPr>
            <a:picLocks noChangeAspect="1"/>
          </p:cNvPicPr>
          <p:nvPr/>
        </p:nvPicPr>
        <p:blipFill>
          <a:blip r:embed="rId3"/>
          <a:stretch>
            <a:fillRect/>
          </a:stretch>
        </p:blipFill>
        <p:spPr>
          <a:xfrm>
            <a:off x="7827409" y="1338010"/>
            <a:ext cx="4129733" cy="3952447"/>
          </a:xfrm>
          <a:prstGeom prst="rect">
            <a:avLst/>
          </a:prstGeom>
        </p:spPr>
      </p:pic>
    </p:spTree>
    <p:extLst>
      <p:ext uri="{BB962C8B-B14F-4D97-AF65-F5344CB8AC3E}">
        <p14:creationId xmlns:p14="http://schemas.microsoft.com/office/powerpoint/2010/main" val="13204682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142B82D-0774-4424-BCB2-BF01E7AF6F1F}"/>
              </a:ext>
            </a:extLst>
          </p:cNvPr>
          <p:cNvPicPr>
            <a:picLocks noChangeAspect="1"/>
          </p:cNvPicPr>
          <p:nvPr/>
        </p:nvPicPr>
        <p:blipFill>
          <a:blip r:embed="rId2"/>
          <a:stretch>
            <a:fillRect/>
          </a:stretch>
        </p:blipFill>
        <p:spPr>
          <a:xfrm>
            <a:off x="293191" y="524992"/>
            <a:ext cx="11751852" cy="2985651"/>
          </a:xfrm>
          <a:prstGeom prst="rect">
            <a:avLst/>
          </a:prstGeom>
        </p:spPr>
      </p:pic>
      <p:pic>
        <p:nvPicPr>
          <p:cNvPr id="1026" name="Picture 2" descr="Properties Of Alpha Beta And Gamma Rays | Science Vision"/>
          <p:cNvPicPr>
            <a:picLocks noChangeAspect="1" noChangeArrowheads="1"/>
          </p:cNvPicPr>
          <p:nvPr/>
        </p:nvPicPr>
        <p:blipFill rotWithShape="1">
          <a:blip r:embed="rId3">
            <a:extLst>
              <a:ext uri="{28A0092B-C50C-407E-A947-70E740481C1C}">
                <a14:useLocalDpi xmlns:a14="http://schemas.microsoft.com/office/drawing/2010/main" val="0"/>
              </a:ext>
            </a:extLst>
          </a:blip>
          <a:srcRect l="3749" t="3291" r="4091" b="6073"/>
          <a:stretch/>
        </p:blipFill>
        <p:spPr bwMode="auto">
          <a:xfrm>
            <a:off x="1729945" y="3369276"/>
            <a:ext cx="7315201" cy="319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285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82F31D0-C551-4AF7-B513-630E59087307}"/>
              </a:ext>
            </a:extLst>
          </p:cNvPr>
          <p:cNvPicPr>
            <a:picLocks noChangeAspect="1"/>
          </p:cNvPicPr>
          <p:nvPr/>
        </p:nvPicPr>
        <p:blipFill>
          <a:blip r:embed="rId2"/>
          <a:stretch>
            <a:fillRect/>
          </a:stretch>
        </p:blipFill>
        <p:spPr>
          <a:xfrm>
            <a:off x="106810" y="889086"/>
            <a:ext cx="11978380" cy="3005278"/>
          </a:xfrm>
          <a:prstGeom prst="rect">
            <a:avLst/>
          </a:prstGeom>
        </p:spPr>
      </p:pic>
    </p:spTree>
    <p:extLst>
      <p:ext uri="{BB962C8B-B14F-4D97-AF65-F5344CB8AC3E}">
        <p14:creationId xmlns:p14="http://schemas.microsoft.com/office/powerpoint/2010/main" val="2519396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5A311B9-0AE3-717C-8167-C86FEB62E5A0}"/>
              </a:ext>
            </a:extLst>
          </p:cNvPr>
          <p:cNvPicPr>
            <a:picLocks noChangeAspect="1"/>
          </p:cNvPicPr>
          <p:nvPr/>
        </p:nvPicPr>
        <p:blipFill rotWithShape="1">
          <a:blip r:embed="rId2"/>
          <a:srcRect l="3730" t="5133" r="5943" b="2637"/>
          <a:stretch/>
        </p:blipFill>
        <p:spPr>
          <a:xfrm>
            <a:off x="486032" y="140042"/>
            <a:ext cx="9884477" cy="6573795"/>
          </a:xfrm>
          <a:prstGeom prst="rect">
            <a:avLst/>
          </a:prstGeom>
        </p:spPr>
      </p:pic>
    </p:spTree>
    <p:extLst>
      <p:ext uri="{BB962C8B-B14F-4D97-AF65-F5344CB8AC3E}">
        <p14:creationId xmlns:p14="http://schemas.microsoft.com/office/powerpoint/2010/main" val="1733826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1836</TotalTime>
  <Words>829</Words>
  <Application>Microsoft Office PowerPoint</Application>
  <PresentationFormat>Widescreen</PresentationFormat>
  <Paragraphs>47</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ＭＳ Ｐゴシック</vt:lpstr>
      <vt:lpstr>Arial</vt:lpstr>
      <vt:lpstr>Calibri</vt:lpstr>
      <vt:lpstr>Calibri Light</vt:lpstr>
      <vt:lpstr>Symbol</vt:lpstr>
      <vt:lpstr>Times New Roman</vt:lpstr>
      <vt:lpstr>Vrinda</vt:lpstr>
      <vt:lpstr>Yu Mincho</vt:lpstr>
      <vt:lpstr>游明朝</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of the development of Chemistry  </vt:lpstr>
      <vt:lpstr>History of the development of Chemistry  </vt:lpstr>
      <vt:lpstr>History of the development of Chemistry  </vt:lpstr>
      <vt:lpstr>History of the development of Chemistry  </vt:lpstr>
      <vt:lpstr>History of the development of Chemistry  </vt:lpstr>
      <vt:lpstr>History of the development of Chemistry  </vt:lpstr>
      <vt:lpstr>History of the development of Chemistry  </vt:lpstr>
      <vt:lpstr>History of the development of Chemistry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Chemistry of Materials</dc:title>
  <dc:creator>Windows User</dc:creator>
  <cp:lastModifiedBy>HP</cp:lastModifiedBy>
  <cp:revision>171</cp:revision>
  <dcterms:created xsi:type="dcterms:W3CDTF">2020-06-11T14:39:02Z</dcterms:created>
  <dcterms:modified xsi:type="dcterms:W3CDTF">2023-07-17T09:19:19Z</dcterms:modified>
</cp:coreProperties>
</file>